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9144000" cy="5143500" type="screen16x9"/>
  <p:notesSz cx="6858000" cy="9144000"/>
  <p:embeddedFontLst>
    <p:embeddedFont>
      <p:font typeface="Georgia" pitchFamily="18" charset="0"/>
      <p:regular r:id="rId16"/>
      <p:bold r:id="rId17"/>
      <p:italic r:id="rId18"/>
      <p:boldItalic r:id="rId19"/>
    </p:embeddedFont>
    <p:embeddedFont>
      <p:font typeface="Old Standard TT" charset="0"/>
      <p:regular r:id="rId20"/>
      <p:bold r:id="rId21"/>
      <p:italic r:id="rId22"/>
    </p:embeddedFont>
    <p:embeddedFont>
      <p:font typeface="Trebuchet MS"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13f314f13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13f314f1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accent1"/>
              </a:buClr>
              <a:buSzPts val="4200"/>
              <a:buNone/>
              <a:defRPr sz="4200">
                <a:solidFill>
                  <a:schemeClr val="accent1"/>
                </a:solidFill>
              </a:defRPr>
            </a:lvl1pPr>
            <a:lvl2pPr lvl="1" algn="l">
              <a:lnSpc>
                <a:spcPct val="100000"/>
              </a:lnSpc>
              <a:spcBef>
                <a:spcPts val="0"/>
              </a:spcBef>
              <a:spcAft>
                <a:spcPts val="0"/>
              </a:spcAft>
              <a:buClr>
                <a:schemeClr val="accent1"/>
              </a:buClr>
              <a:buSzPts val="4200"/>
              <a:buNone/>
              <a:defRPr sz="4200">
                <a:solidFill>
                  <a:schemeClr val="accent1"/>
                </a:solidFill>
              </a:defRPr>
            </a:lvl2pPr>
            <a:lvl3pPr lvl="2" algn="l">
              <a:lnSpc>
                <a:spcPct val="100000"/>
              </a:lnSpc>
              <a:spcBef>
                <a:spcPts val="0"/>
              </a:spcBef>
              <a:spcAft>
                <a:spcPts val="0"/>
              </a:spcAft>
              <a:buClr>
                <a:schemeClr val="accent1"/>
              </a:buClr>
              <a:buSzPts val="4200"/>
              <a:buNone/>
              <a:defRPr sz="4200">
                <a:solidFill>
                  <a:schemeClr val="accent1"/>
                </a:solidFill>
              </a:defRPr>
            </a:lvl3pPr>
            <a:lvl4pPr lvl="3" algn="l">
              <a:lnSpc>
                <a:spcPct val="100000"/>
              </a:lnSpc>
              <a:spcBef>
                <a:spcPts val="0"/>
              </a:spcBef>
              <a:spcAft>
                <a:spcPts val="0"/>
              </a:spcAft>
              <a:buClr>
                <a:schemeClr val="accent1"/>
              </a:buClr>
              <a:buSzPts val="4200"/>
              <a:buNone/>
              <a:defRPr sz="4200">
                <a:solidFill>
                  <a:schemeClr val="accent1"/>
                </a:solidFill>
              </a:defRPr>
            </a:lvl4pPr>
            <a:lvl5pPr lvl="4" algn="l">
              <a:lnSpc>
                <a:spcPct val="100000"/>
              </a:lnSpc>
              <a:spcBef>
                <a:spcPts val="0"/>
              </a:spcBef>
              <a:spcAft>
                <a:spcPts val="0"/>
              </a:spcAft>
              <a:buClr>
                <a:schemeClr val="accent1"/>
              </a:buClr>
              <a:buSzPts val="4200"/>
              <a:buNone/>
              <a:defRPr sz="4200">
                <a:solidFill>
                  <a:schemeClr val="accent1"/>
                </a:solidFill>
              </a:defRPr>
            </a:lvl5pPr>
            <a:lvl6pPr lvl="5" algn="l">
              <a:lnSpc>
                <a:spcPct val="100000"/>
              </a:lnSpc>
              <a:spcBef>
                <a:spcPts val="0"/>
              </a:spcBef>
              <a:spcAft>
                <a:spcPts val="0"/>
              </a:spcAft>
              <a:buClr>
                <a:schemeClr val="accent1"/>
              </a:buClr>
              <a:buSzPts val="4200"/>
              <a:buNone/>
              <a:defRPr sz="4200">
                <a:solidFill>
                  <a:schemeClr val="accent1"/>
                </a:solidFill>
              </a:defRPr>
            </a:lvl6pPr>
            <a:lvl7pPr lvl="6" algn="l">
              <a:lnSpc>
                <a:spcPct val="100000"/>
              </a:lnSpc>
              <a:spcBef>
                <a:spcPts val="0"/>
              </a:spcBef>
              <a:spcAft>
                <a:spcPts val="0"/>
              </a:spcAft>
              <a:buClr>
                <a:schemeClr val="accent1"/>
              </a:buClr>
              <a:buSzPts val="4200"/>
              <a:buNone/>
              <a:defRPr sz="4200">
                <a:solidFill>
                  <a:schemeClr val="accent1"/>
                </a:solidFill>
              </a:defRPr>
            </a:lvl7pPr>
            <a:lvl8pPr lvl="7" algn="l">
              <a:lnSpc>
                <a:spcPct val="100000"/>
              </a:lnSpc>
              <a:spcBef>
                <a:spcPts val="0"/>
              </a:spcBef>
              <a:spcAft>
                <a:spcPts val="0"/>
              </a:spcAft>
              <a:buClr>
                <a:schemeClr val="accent1"/>
              </a:buClr>
              <a:buSzPts val="4200"/>
              <a:buNone/>
              <a:defRPr sz="4200">
                <a:solidFill>
                  <a:schemeClr val="accent1"/>
                </a:solidFill>
              </a:defRPr>
            </a:lvl8pPr>
            <a:lvl9pPr lvl="8" algn="l">
              <a:lnSpc>
                <a:spcPct val="100000"/>
              </a:lnSpc>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accent2"/>
              </a:buClr>
              <a:buSzPts val="2400"/>
              <a:buNone/>
              <a:defRPr sz="2400">
                <a:solidFill>
                  <a:schemeClr val="accent2"/>
                </a:solidFill>
              </a:defRPr>
            </a:lvl1pPr>
            <a:lvl2pPr lvl="1" algn="l">
              <a:lnSpc>
                <a:spcPct val="100000"/>
              </a:lnSpc>
              <a:spcBef>
                <a:spcPts val="0"/>
              </a:spcBef>
              <a:spcAft>
                <a:spcPts val="0"/>
              </a:spcAft>
              <a:buClr>
                <a:schemeClr val="accent2"/>
              </a:buClr>
              <a:buSzPts val="2400"/>
              <a:buNone/>
              <a:defRPr sz="2400">
                <a:solidFill>
                  <a:schemeClr val="accent2"/>
                </a:solidFill>
              </a:defRPr>
            </a:lvl2pPr>
            <a:lvl3pPr lvl="2" algn="l">
              <a:lnSpc>
                <a:spcPct val="100000"/>
              </a:lnSpc>
              <a:spcBef>
                <a:spcPts val="0"/>
              </a:spcBef>
              <a:spcAft>
                <a:spcPts val="0"/>
              </a:spcAft>
              <a:buClr>
                <a:schemeClr val="accent2"/>
              </a:buClr>
              <a:buSzPts val="2400"/>
              <a:buNone/>
              <a:defRPr sz="2400">
                <a:solidFill>
                  <a:schemeClr val="accent2"/>
                </a:solidFill>
              </a:defRPr>
            </a:lvl3pPr>
            <a:lvl4pPr lvl="3" algn="l">
              <a:lnSpc>
                <a:spcPct val="100000"/>
              </a:lnSpc>
              <a:spcBef>
                <a:spcPts val="0"/>
              </a:spcBef>
              <a:spcAft>
                <a:spcPts val="0"/>
              </a:spcAft>
              <a:buClr>
                <a:schemeClr val="accent2"/>
              </a:buClr>
              <a:buSzPts val="2400"/>
              <a:buNone/>
              <a:defRPr sz="2400">
                <a:solidFill>
                  <a:schemeClr val="accent2"/>
                </a:solidFill>
              </a:defRPr>
            </a:lvl4pPr>
            <a:lvl5pPr lvl="4" algn="l">
              <a:lnSpc>
                <a:spcPct val="100000"/>
              </a:lnSpc>
              <a:spcBef>
                <a:spcPts val="0"/>
              </a:spcBef>
              <a:spcAft>
                <a:spcPts val="0"/>
              </a:spcAft>
              <a:buClr>
                <a:schemeClr val="accent2"/>
              </a:buClr>
              <a:buSzPts val="2400"/>
              <a:buNone/>
              <a:defRPr sz="2400">
                <a:solidFill>
                  <a:schemeClr val="accent2"/>
                </a:solidFill>
              </a:defRPr>
            </a:lvl5pPr>
            <a:lvl6pPr lvl="5" algn="l">
              <a:lnSpc>
                <a:spcPct val="100000"/>
              </a:lnSpc>
              <a:spcBef>
                <a:spcPts val="0"/>
              </a:spcBef>
              <a:spcAft>
                <a:spcPts val="0"/>
              </a:spcAft>
              <a:buClr>
                <a:schemeClr val="accent2"/>
              </a:buClr>
              <a:buSzPts val="2400"/>
              <a:buNone/>
              <a:defRPr sz="2400">
                <a:solidFill>
                  <a:schemeClr val="accent2"/>
                </a:solidFill>
              </a:defRPr>
            </a:lvl6pPr>
            <a:lvl7pPr lvl="6" algn="l">
              <a:lnSpc>
                <a:spcPct val="100000"/>
              </a:lnSpc>
              <a:spcBef>
                <a:spcPts val="0"/>
              </a:spcBef>
              <a:spcAft>
                <a:spcPts val="0"/>
              </a:spcAft>
              <a:buClr>
                <a:schemeClr val="accent2"/>
              </a:buClr>
              <a:buSzPts val="2400"/>
              <a:buNone/>
              <a:defRPr sz="2400">
                <a:solidFill>
                  <a:schemeClr val="accent2"/>
                </a:solidFill>
              </a:defRPr>
            </a:lvl7pPr>
            <a:lvl8pPr lvl="7" algn="l">
              <a:lnSpc>
                <a:spcPct val="100000"/>
              </a:lnSpc>
              <a:spcBef>
                <a:spcPts val="0"/>
              </a:spcBef>
              <a:spcAft>
                <a:spcPts val="0"/>
              </a:spcAft>
              <a:buClr>
                <a:schemeClr val="accent2"/>
              </a:buClr>
              <a:buSzPts val="2400"/>
              <a:buNone/>
              <a:defRPr sz="2400">
                <a:solidFill>
                  <a:schemeClr val="accent2"/>
                </a:solidFill>
              </a:defRPr>
            </a:lvl8pPr>
            <a:lvl9pPr lvl="8" algn="l">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4000"/>
              <a:buNone/>
              <a:defRPr sz="14000" b="1"/>
            </a:lvl1pPr>
            <a:lvl2pPr lvl="1" algn="ctr">
              <a:lnSpc>
                <a:spcPct val="100000"/>
              </a:lnSpc>
              <a:spcBef>
                <a:spcPts val="0"/>
              </a:spcBef>
              <a:spcAft>
                <a:spcPts val="0"/>
              </a:spcAft>
              <a:buSzPts val="14000"/>
              <a:buNone/>
              <a:defRPr sz="14000" b="1"/>
            </a:lvl2pPr>
            <a:lvl3pPr lvl="2" algn="ctr">
              <a:lnSpc>
                <a:spcPct val="100000"/>
              </a:lnSpc>
              <a:spcBef>
                <a:spcPts val="0"/>
              </a:spcBef>
              <a:spcAft>
                <a:spcPts val="0"/>
              </a:spcAft>
              <a:buSzPts val="14000"/>
              <a:buNone/>
              <a:defRPr sz="14000" b="1"/>
            </a:lvl3pPr>
            <a:lvl4pPr lvl="3" algn="ctr">
              <a:lnSpc>
                <a:spcPct val="100000"/>
              </a:lnSpc>
              <a:spcBef>
                <a:spcPts val="0"/>
              </a:spcBef>
              <a:spcAft>
                <a:spcPts val="0"/>
              </a:spcAft>
              <a:buSzPts val="14000"/>
              <a:buNone/>
              <a:defRPr sz="14000" b="1"/>
            </a:lvl4pPr>
            <a:lvl5pPr lvl="4" algn="ctr">
              <a:lnSpc>
                <a:spcPct val="100000"/>
              </a:lnSpc>
              <a:spcBef>
                <a:spcPts val="0"/>
              </a:spcBef>
              <a:spcAft>
                <a:spcPts val="0"/>
              </a:spcAft>
              <a:buSzPts val="14000"/>
              <a:buNone/>
              <a:defRPr sz="14000" b="1"/>
            </a:lvl5pPr>
            <a:lvl6pPr lvl="5" algn="ctr">
              <a:lnSpc>
                <a:spcPct val="100000"/>
              </a:lnSpc>
              <a:spcBef>
                <a:spcPts val="0"/>
              </a:spcBef>
              <a:spcAft>
                <a:spcPts val="0"/>
              </a:spcAft>
              <a:buSzPts val="14000"/>
              <a:buNone/>
              <a:defRPr sz="14000" b="1"/>
            </a:lvl6pPr>
            <a:lvl7pPr lvl="6" algn="ctr">
              <a:lnSpc>
                <a:spcPct val="100000"/>
              </a:lnSpc>
              <a:spcBef>
                <a:spcPts val="0"/>
              </a:spcBef>
              <a:spcAft>
                <a:spcPts val="0"/>
              </a:spcAft>
              <a:buSzPts val="14000"/>
              <a:buNone/>
              <a:defRPr sz="14000" b="1"/>
            </a:lvl7pPr>
            <a:lvl8pPr lvl="7" algn="ctr">
              <a:lnSpc>
                <a:spcPct val="100000"/>
              </a:lnSpc>
              <a:spcBef>
                <a:spcPts val="0"/>
              </a:spcBef>
              <a:spcAft>
                <a:spcPts val="0"/>
              </a:spcAft>
              <a:buSzPts val="14000"/>
              <a:buNone/>
              <a:defRPr sz="14000" b="1"/>
            </a:lvl8pPr>
            <a:lvl9pPr lvl="8" algn="ctr">
              <a:lnSpc>
                <a:spcPct val="100000"/>
              </a:lnSpc>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3"/>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8" name="Google Shape;18;p3"/>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0"/>
        <p:cNvGrpSpPr/>
        <p:nvPr/>
      </p:nvGrpSpPr>
      <p:grpSpPr>
        <a:xfrm>
          <a:off x="0" y="0"/>
          <a:ext cx="0" cy="0"/>
          <a:chOff x="0" y="0"/>
          <a:chExt cx="0" cy="0"/>
        </a:xfrm>
      </p:grpSpPr>
      <p:cxnSp>
        <p:nvCxnSpPr>
          <p:cNvPr id="21" name="Google Shape;21;p4"/>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22" name="Google Shape;22;p4"/>
          <p:cNvSpPr txBox="1">
            <a:spLocks noGrp="1"/>
          </p:cNvSpPr>
          <p:nvPr>
            <p:ph type="title"/>
          </p:nvPr>
        </p:nvSpPr>
        <p:spPr>
          <a:xfrm>
            <a:off x="512700" y="1893300"/>
            <a:ext cx="8118600" cy="15228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accent1"/>
              </a:buClr>
              <a:buSzPts val="6000"/>
              <a:buNone/>
              <a:defRPr sz="6000">
                <a:solidFill>
                  <a:schemeClr val="accent1"/>
                </a:solidFill>
              </a:defRPr>
            </a:lvl1pPr>
            <a:lvl2pPr lvl="1" algn="l">
              <a:lnSpc>
                <a:spcPct val="100000"/>
              </a:lnSpc>
              <a:spcBef>
                <a:spcPts val="0"/>
              </a:spcBef>
              <a:spcAft>
                <a:spcPts val="0"/>
              </a:spcAft>
              <a:buClr>
                <a:schemeClr val="accent1"/>
              </a:buClr>
              <a:buSzPts val="6000"/>
              <a:buNone/>
              <a:defRPr sz="6000">
                <a:solidFill>
                  <a:schemeClr val="accent1"/>
                </a:solidFill>
              </a:defRPr>
            </a:lvl2pPr>
            <a:lvl3pPr lvl="2" algn="l">
              <a:lnSpc>
                <a:spcPct val="100000"/>
              </a:lnSpc>
              <a:spcBef>
                <a:spcPts val="0"/>
              </a:spcBef>
              <a:spcAft>
                <a:spcPts val="0"/>
              </a:spcAft>
              <a:buClr>
                <a:schemeClr val="accent1"/>
              </a:buClr>
              <a:buSzPts val="6000"/>
              <a:buNone/>
              <a:defRPr sz="6000">
                <a:solidFill>
                  <a:schemeClr val="accent1"/>
                </a:solidFill>
              </a:defRPr>
            </a:lvl3pPr>
            <a:lvl4pPr lvl="3" algn="l">
              <a:lnSpc>
                <a:spcPct val="100000"/>
              </a:lnSpc>
              <a:spcBef>
                <a:spcPts val="0"/>
              </a:spcBef>
              <a:spcAft>
                <a:spcPts val="0"/>
              </a:spcAft>
              <a:buClr>
                <a:schemeClr val="accent1"/>
              </a:buClr>
              <a:buSzPts val="6000"/>
              <a:buNone/>
              <a:defRPr sz="6000">
                <a:solidFill>
                  <a:schemeClr val="accent1"/>
                </a:solidFill>
              </a:defRPr>
            </a:lvl4pPr>
            <a:lvl5pPr lvl="4" algn="l">
              <a:lnSpc>
                <a:spcPct val="100000"/>
              </a:lnSpc>
              <a:spcBef>
                <a:spcPts val="0"/>
              </a:spcBef>
              <a:spcAft>
                <a:spcPts val="0"/>
              </a:spcAft>
              <a:buClr>
                <a:schemeClr val="accent1"/>
              </a:buClr>
              <a:buSzPts val="6000"/>
              <a:buNone/>
              <a:defRPr sz="6000">
                <a:solidFill>
                  <a:schemeClr val="accent1"/>
                </a:solidFill>
              </a:defRPr>
            </a:lvl5pPr>
            <a:lvl6pPr lvl="5" algn="l">
              <a:lnSpc>
                <a:spcPct val="100000"/>
              </a:lnSpc>
              <a:spcBef>
                <a:spcPts val="0"/>
              </a:spcBef>
              <a:spcAft>
                <a:spcPts val="0"/>
              </a:spcAft>
              <a:buClr>
                <a:schemeClr val="accent1"/>
              </a:buClr>
              <a:buSzPts val="6000"/>
              <a:buNone/>
              <a:defRPr sz="6000">
                <a:solidFill>
                  <a:schemeClr val="accent1"/>
                </a:solidFill>
              </a:defRPr>
            </a:lvl6pPr>
            <a:lvl7pPr lvl="6" algn="l">
              <a:lnSpc>
                <a:spcPct val="100000"/>
              </a:lnSpc>
              <a:spcBef>
                <a:spcPts val="0"/>
              </a:spcBef>
              <a:spcAft>
                <a:spcPts val="0"/>
              </a:spcAft>
              <a:buClr>
                <a:schemeClr val="accent1"/>
              </a:buClr>
              <a:buSzPts val="6000"/>
              <a:buNone/>
              <a:defRPr sz="6000">
                <a:solidFill>
                  <a:schemeClr val="accent1"/>
                </a:solidFill>
              </a:defRPr>
            </a:lvl7pPr>
            <a:lvl8pPr lvl="7" algn="l">
              <a:lnSpc>
                <a:spcPct val="100000"/>
              </a:lnSpc>
              <a:spcBef>
                <a:spcPts val="0"/>
              </a:spcBef>
              <a:spcAft>
                <a:spcPts val="0"/>
              </a:spcAft>
              <a:buClr>
                <a:schemeClr val="accent1"/>
              </a:buClr>
              <a:buSzPts val="6000"/>
              <a:buNone/>
              <a:defRPr sz="6000">
                <a:solidFill>
                  <a:schemeClr val="accent1"/>
                </a:solidFill>
              </a:defRPr>
            </a:lvl8pPr>
            <a:lvl9pPr lvl="8" algn="l">
              <a:lnSpc>
                <a:spcPct val="100000"/>
              </a:lnSpc>
              <a:spcBef>
                <a:spcPts val="0"/>
              </a:spcBef>
              <a:spcAft>
                <a:spcPts val="0"/>
              </a:spcAft>
              <a:buClr>
                <a:schemeClr val="accent1"/>
              </a:buClr>
              <a:buSzPts val="6000"/>
              <a:buNone/>
              <a:defRPr sz="6000">
                <a:solidFill>
                  <a:schemeClr val="accent1"/>
                </a:solidFill>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accent1"/>
              </a:buClr>
              <a:buSzPts val="5400"/>
              <a:buNone/>
              <a:defRPr sz="5400">
                <a:solidFill>
                  <a:schemeClr val="accent1"/>
                </a:solidFill>
              </a:defRPr>
            </a:lvl1pPr>
            <a:lvl2pPr lvl="1" algn="l">
              <a:lnSpc>
                <a:spcPct val="100000"/>
              </a:lnSpc>
              <a:spcBef>
                <a:spcPts val="0"/>
              </a:spcBef>
              <a:spcAft>
                <a:spcPts val="0"/>
              </a:spcAft>
              <a:buClr>
                <a:schemeClr val="accent1"/>
              </a:buClr>
              <a:buSzPts val="5400"/>
              <a:buNone/>
              <a:defRPr sz="5400">
                <a:solidFill>
                  <a:schemeClr val="accent1"/>
                </a:solidFill>
              </a:defRPr>
            </a:lvl2pPr>
            <a:lvl3pPr lvl="2" algn="l">
              <a:lnSpc>
                <a:spcPct val="100000"/>
              </a:lnSpc>
              <a:spcBef>
                <a:spcPts val="0"/>
              </a:spcBef>
              <a:spcAft>
                <a:spcPts val="0"/>
              </a:spcAft>
              <a:buClr>
                <a:schemeClr val="accent1"/>
              </a:buClr>
              <a:buSzPts val="5400"/>
              <a:buNone/>
              <a:defRPr sz="5400">
                <a:solidFill>
                  <a:schemeClr val="accent1"/>
                </a:solidFill>
              </a:defRPr>
            </a:lvl3pPr>
            <a:lvl4pPr lvl="3" algn="l">
              <a:lnSpc>
                <a:spcPct val="100000"/>
              </a:lnSpc>
              <a:spcBef>
                <a:spcPts val="0"/>
              </a:spcBef>
              <a:spcAft>
                <a:spcPts val="0"/>
              </a:spcAft>
              <a:buClr>
                <a:schemeClr val="accent1"/>
              </a:buClr>
              <a:buSzPts val="5400"/>
              <a:buNone/>
              <a:defRPr sz="5400">
                <a:solidFill>
                  <a:schemeClr val="accent1"/>
                </a:solidFill>
              </a:defRPr>
            </a:lvl4pPr>
            <a:lvl5pPr lvl="4" algn="l">
              <a:lnSpc>
                <a:spcPct val="100000"/>
              </a:lnSpc>
              <a:spcBef>
                <a:spcPts val="0"/>
              </a:spcBef>
              <a:spcAft>
                <a:spcPts val="0"/>
              </a:spcAft>
              <a:buClr>
                <a:schemeClr val="accent1"/>
              </a:buClr>
              <a:buSzPts val="5400"/>
              <a:buNone/>
              <a:defRPr sz="5400">
                <a:solidFill>
                  <a:schemeClr val="accent1"/>
                </a:solidFill>
              </a:defRPr>
            </a:lvl5pPr>
            <a:lvl6pPr lvl="5" algn="l">
              <a:lnSpc>
                <a:spcPct val="100000"/>
              </a:lnSpc>
              <a:spcBef>
                <a:spcPts val="0"/>
              </a:spcBef>
              <a:spcAft>
                <a:spcPts val="0"/>
              </a:spcAft>
              <a:buClr>
                <a:schemeClr val="accent1"/>
              </a:buClr>
              <a:buSzPts val="5400"/>
              <a:buNone/>
              <a:defRPr sz="5400">
                <a:solidFill>
                  <a:schemeClr val="accent1"/>
                </a:solidFill>
              </a:defRPr>
            </a:lvl6pPr>
            <a:lvl7pPr lvl="6" algn="l">
              <a:lnSpc>
                <a:spcPct val="100000"/>
              </a:lnSpc>
              <a:spcBef>
                <a:spcPts val="0"/>
              </a:spcBef>
              <a:spcAft>
                <a:spcPts val="0"/>
              </a:spcAft>
              <a:buClr>
                <a:schemeClr val="accent1"/>
              </a:buClr>
              <a:buSzPts val="5400"/>
              <a:buNone/>
              <a:defRPr sz="5400">
                <a:solidFill>
                  <a:schemeClr val="accent1"/>
                </a:solidFill>
              </a:defRPr>
            </a:lvl7pPr>
            <a:lvl8pPr lvl="7" algn="l">
              <a:lnSpc>
                <a:spcPct val="100000"/>
              </a:lnSpc>
              <a:spcBef>
                <a:spcPts val="0"/>
              </a:spcBef>
              <a:spcAft>
                <a:spcPts val="0"/>
              </a:spcAft>
              <a:buClr>
                <a:schemeClr val="accent1"/>
              </a:buClr>
              <a:buSzPts val="5400"/>
              <a:buNone/>
              <a:defRPr sz="5400">
                <a:solidFill>
                  <a:schemeClr val="accent1"/>
                </a:solidFill>
              </a:defRPr>
            </a:lvl8pPr>
            <a:lvl9pPr lvl="8" algn="l">
              <a:lnSpc>
                <a:spcPct val="100000"/>
              </a:lnSpc>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2"/>
              </a:buClr>
              <a:buSzPts val="4200"/>
              <a:buNone/>
              <a:defRPr sz="4200">
                <a:solidFill>
                  <a:schemeClr val="lt2"/>
                </a:solidFill>
              </a:defRPr>
            </a:lvl1pPr>
            <a:lvl2pPr lvl="1" algn="ctr">
              <a:lnSpc>
                <a:spcPct val="100000"/>
              </a:lnSpc>
              <a:spcBef>
                <a:spcPts val="0"/>
              </a:spcBef>
              <a:spcAft>
                <a:spcPts val="0"/>
              </a:spcAft>
              <a:buClr>
                <a:schemeClr val="lt2"/>
              </a:buClr>
              <a:buSzPts val="4200"/>
              <a:buNone/>
              <a:defRPr sz="4200">
                <a:solidFill>
                  <a:schemeClr val="lt2"/>
                </a:solidFill>
              </a:defRPr>
            </a:lvl2pPr>
            <a:lvl3pPr lvl="2" algn="ctr">
              <a:lnSpc>
                <a:spcPct val="100000"/>
              </a:lnSpc>
              <a:spcBef>
                <a:spcPts val="0"/>
              </a:spcBef>
              <a:spcAft>
                <a:spcPts val="0"/>
              </a:spcAft>
              <a:buClr>
                <a:schemeClr val="lt2"/>
              </a:buClr>
              <a:buSzPts val="4200"/>
              <a:buNone/>
              <a:defRPr sz="4200">
                <a:solidFill>
                  <a:schemeClr val="lt2"/>
                </a:solidFill>
              </a:defRPr>
            </a:lvl3pPr>
            <a:lvl4pPr lvl="3" algn="ctr">
              <a:lnSpc>
                <a:spcPct val="100000"/>
              </a:lnSpc>
              <a:spcBef>
                <a:spcPts val="0"/>
              </a:spcBef>
              <a:spcAft>
                <a:spcPts val="0"/>
              </a:spcAft>
              <a:buClr>
                <a:schemeClr val="lt2"/>
              </a:buClr>
              <a:buSzPts val="4200"/>
              <a:buNone/>
              <a:defRPr sz="4200">
                <a:solidFill>
                  <a:schemeClr val="lt2"/>
                </a:solidFill>
              </a:defRPr>
            </a:lvl4pPr>
            <a:lvl5pPr lvl="4" algn="ctr">
              <a:lnSpc>
                <a:spcPct val="100000"/>
              </a:lnSpc>
              <a:spcBef>
                <a:spcPts val="0"/>
              </a:spcBef>
              <a:spcAft>
                <a:spcPts val="0"/>
              </a:spcAft>
              <a:buClr>
                <a:schemeClr val="lt2"/>
              </a:buClr>
              <a:buSzPts val="4200"/>
              <a:buNone/>
              <a:defRPr sz="4200">
                <a:solidFill>
                  <a:schemeClr val="lt2"/>
                </a:solidFill>
              </a:defRPr>
            </a:lvl5pPr>
            <a:lvl6pPr lvl="5" algn="ctr">
              <a:lnSpc>
                <a:spcPct val="100000"/>
              </a:lnSpc>
              <a:spcBef>
                <a:spcPts val="0"/>
              </a:spcBef>
              <a:spcAft>
                <a:spcPts val="0"/>
              </a:spcAft>
              <a:buClr>
                <a:schemeClr val="lt2"/>
              </a:buClr>
              <a:buSzPts val="4200"/>
              <a:buNone/>
              <a:defRPr sz="4200">
                <a:solidFill>
                  <a:schemeClr val="lt2"/>
                </a:solidFill>
              </a:defRPr>
            </a:lvl6pPr>
            <a:lvl7pPr lvl="6" algn="ctr">
              <a:lnSpc>
                <a:spcPct val="100000"/>
              </a:lnSpc>
              <a:spcBef>
                <a:spcPts val="0"/>
              </a:spcBef>
              <a:spcAft>
                <a:spcPts val="0"/>
              </a:spcAft>
              <a:buClr>
                <a:schemeClr val="lt2"/>
              </a:buClr>
              <a:buSzPts val="4200"/>
              <a:buNone/>
              <a:defRPr sz="4200">
                <a:solidFill>
                  <a:schemeClr val="lt2"/>
                </a:solidFill>
              </a:defRPr>
            </a:lvl7pPr>
            <a:lvl8pPr lvl="7" algn="ctr">
              <a:lnSpc>
                <a:spcPct val="100000"/>
              </a:lnSpc>
              <a:spcBef>
                <a:spcPts val="0"/>
              </a:spcBef>
              <a:spcAft>
                <a:spcPts val="0"/>
              </a:spcAft>
              <a:buClr>
                <a:schemeClr val="lt2"/>
              </a:buClr>
              <a:buSzPts val="4200"/>
              <a:buNone/>
              <a:defRPr sz="4200">
                <a:solidFill>
                  <a:schemeClr val="lt2"/>
                </a:solidFill>
              </a:defRPr>
            </a:lvl8pPr>
            <a:lvl9pPr lvl="8" algn="ctr">
              <a:lnSpc>
                <a:spcPct val="100000"/>
              </a:lnSpc>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accent1"/>
              </a:buClr>
              <a:buSzPts val="1800"/>
              <a:buChar char="●"/>
              <a:defRPr>
                <a:solidFill>
                  <a:schemeClr val="accent1"/>
                </a:solidFill>
              </a:defRPr>
            </a:lvl1pPr>
            <a:lvl2pPr marL="914400" lvl="1" indent="-317500" algn="l">
              <a:lnSpc>
                <a:spcPct val="115000"/>
              </a:lnSpc>
              <a:spcBef>
                <a:spcPts val="0"/>
              </a:spcBef>
              <a:spcAft>
                <a:spcPts val="0"/>
              </a:spcAft>
              <a:buClr>
                <a:schemeClr val="accent1"/>
              </a:buClr>
              <a:buSzPts val="1400"/>
              <a:buChar char="○"/>
              <a:defRPr>
                <a:solidFill>
                  <a:schemeClr val="accent1"/>
                </a:solidFill>
              </a:defRPr>
            </a:lvl2pPr>
            <a:lvl3pPr marL="1371600" lvl="2" indent="-317500" algn="l">
              <a:lnSpc>
                <a:spcPct val="115000"/>
              </a:lnSpc>
              <a:spcBef>
                <a:spcPts val="0"/>
              </a:spcBef>
              <a:spcAft>
                <a:spcPts val="0"/>
              </a:spcAft>
              <a:buClr>
                <a:schemeClr val="accent1"/>
              </a:buClr>
              <a:buSzPts val="1400"/>
              <a:buChar char="■"/>
              <a:defRPr>
                <a:solidFill>
                  <a:schemeClr val="accent1"/>
                </a:solidFill>
              </a:defRPr>
            </a:lvl3pPr>
            <a:lvl4pPr marL="1828800" lvl="3" indent="-317500" algn="l">
              <a:lnSpc>
                <a:spcPct val="115000"/>
              </a:lnSpc>
              <a:spcBef>
                <a:spcPts val="0"/>
              </a:spcBef>
              <a:spcAft>
                <a:spcPts val="0"/>
              </a:spcAft>
              <a:buClr>
                <a:schemeClr val="accent1"/>
              </a:buClr>
              <a:buSzPts val="1400"/>
              <a:buChar char="●"/>
              <a:defRPr>
                <a:solidFill>
                  <a:schemeClr val="accent1"/>
                </a:solidFill>
              </a:defRPr>
            </a:lvl4pPr>
            <a:lvl5pPr marL="2286000" lvl="4" indent="-317500" algn="l">
              <a:lnSpc>
                <a:spcPct val="115000"/>
              </a:lnSpc>
              <a:spcBef>
                <a:spcPts val="0"/>
              </a:spcBef>
              <a:spcAft>
                <a:spcPts val="0"/>
              </a:spcAft>
              <a:buClr>
                <a:schemeClr val="accent1"/>
              </a:buClr>
              <a:buSzPts val="1400"/>
              <a:buChar char="○"/>
              <a:defRPr>
                <a:solidFill>
                  <a:schemeClr val="accent1"/>
                </a:solidFill>
              </a:defRPr>
            </a:lvl5pPr>
            <a:lvl6pPr marL="2743200" lvl="5" indent="-317500" algn="l">
              <a:lnSpc>
                <a:spcPct val="115000"/>
              </a:lnSpc>
              <a:spcBef>
                <a:spcPts val="0"/>
              </a:spcBef>
              <a:spcAft>
                <a:spcPts val="0"/>
              </a:spcAft>
              <a:buClr>
                <a:schemeClr val="accent1"/>
              </a:buClr>
              <a:buSzPts val="1400"/>
              <a:buChar char="■"/>
              <a:defRPr>
                <a:solidFill>
                  <a:schemeClr val="accent1"/>
                </a:solidFill>
              </a:defRPr>
            </a:lvl6pPr>
            <a:lvl7pPr marL="3200400" lvl="6" indent="-317500" algn="l">
              <a:lnSpc>
                <a:spcPct val="115000"/>
              </a:lnSpc>
              <a:spcBef>
                <a:spcPts val="0"/>
              </a:spcBef>
              <a:spcAft>
                <a:spcPts val="0"/>
              </a:spcAft>
              <a:buClr>
                <a:schemeClr val="accent1"/>
              </a:buClr>
              <a:buSzPts val="1400"/>
              <a:buChar char="●"/>
              <a:defRPr>
                <a:solidFill>
                  <a:schemeClr val="accent1"/>
                </a:solidFill>
              </a:defRPr>
            </a:lvl7pPr>
            <a:lvl8pPr marL="3657600" lvl="7" indent="-317500" algn="l">
              <a:lnSpc>
                <a:spcPct val="115000"/>
              </a:lnSpc>
              <a:spcBef>
                <a:spcPts val="0"/>
              </a:spcBef>
              <a:spcAft>
                <a:spcPts val="0"/>
              </a:spcAft>
              <a:buClr>
                <a:schemeClr val="accent1"/>
              </a:buClr>
              <a:buSzPts val="1400"/>
              <a:buChar char="○"/>
              <a:defRPr>
                <a:solidFill>
                  <a:schemeClr val="accent1"/>
                </a:solidFill>
              </a:defRPr>
            </a:lvl8pPr>
            <a:lvl9pPr marL="4114800" lvl="8" indent="-317500" algn="l">
              <a:lnSpc>
                <a:spcPct val="115000"/>
              </a:lnSpc>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1pPr>
            <a:lvl2pPr marR="0" lvl="1"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2pPr>
            <a:lvl3pPr marR="0" lvl="2"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3pPr>
            <a:lvl4pPr marR="0" lvl="3"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4pPr>
            <a:lvl5pPr marR="0" lvl="4"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5pPr>
            <a:lvl6pPr marR="0" lvl="5"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6pPr>
            <a:lvl7pPr marR="0" lvl="6"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7pPr>
            <a:lvl8pPr marR="0" lvl="7"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8pPr>
            <a:lvl9pPr marR="0" lvl="8" algn="l" rtl="0">
              <a:lnSpc>
                <a:spcPct val="100000"/>
              </a:lnSpc>
              <a:spcBef>
                <a:spcPts val="0"/>
              </a:spcBef>
              <a:spcAft>
                <a:spcPts val="0"/>
              </a:spcAft>
              <a:buClr>
                <a:schemeClr val="dk1"/>
              </a:buClr>
              <a:buSzPts val="3000"/>
              <a:buFont typeface="Old Standard TT"/>
              <a:buNone/>
              <a:defRPr sz="3000" b="0" i="0" u="none" strike="noStrike" cap="none">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Old Standard TT"/>
              <a:buChar char="●"/>
              <a:defRPr sz="1800" b="0" i="0" u="none" strike="noStrike" cap="none">
                <a:solidFill>
                  <a:schemeClr val="dk1"/>
                </a:solidFill>
                <a:latin typeface="Old Standard TT"/>
                <a:ea typeface="Old Standard TT"/>
                <a:cs typeface="Old Standard TT"/>
                <a:sym typeface="Old Standard TT"/>
              </a:defRPr>
            </a:lvl1pPr>
            <a:lvl2pPr marL="914400" marR="0" lvl="1"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2pPr>
            <a:lvl3pPr marL="1371600" marR="0" lvl="2"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3pPr>
            <a:lvl4pPr marL="1828800" marR="0" lvl="3"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4pPr>
            <a:lvl5pPr marL="2286000" marR="0" lvl="4"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5pPr>
            <a:lvl6pPr marL="2743200" marR="0" lvl="5"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6pPr>
            <a:lvl7pPr marL="3200400" marR="0" lvl="6"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7pPr>
            <a:lvl8pPr marL="3657600" marR="0" lvl="7"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8pPr>
            <a:lvl9pPr marL="4114800" marR="0" lvl="8" indent="-317500" algn="l" rtl="0">
              <a:lnSpc>
                <a:spcPct val="115000"/>
              </a:lnSpc>
              <a:spcBef>
                <a:spcPts val="0"/>
              </a:spcBef>
              <a:spcAft>
                <a:spcPts val="0"/>
              </a:spcAft>
              <a:buClr>
                <a:schemeClr val="dk1"/>
              </a:buClr>
              <a:buSzPts val="1400"/>
              <a:buFont typeface="Old Standard TT"/>
              <a:buChar char="■"/>
              <a:defRPr sz="1400" b="0" i="0" u="none" strike="noStrike" cap="none">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85700" y="0"/>
            <a:ext cx="5924700" cy="4002600"/>
          </a:xfrm>
          <a:prstGeom prst="rect">
            <a:avLst/>
          </a:prstGeom>
          <a:noFill/>
          <a:ln>
            <a:noFill/>
          </a:ln>
        </p:spPr>
        <p:txBody>
          <a:bodyPr spcFirstLastPara="1" wrap="square" lIns="91425" tIns="91425" rIns="91425" bIns="91425" anchor="b" anchorCtr="0">
            <a:normAutofit/>
          </a:bodyPr>
          <a:lstStyle/>
          <a:p>
            <a:pPr marL="0" lvl="0" indent="0" algn="l" rtl="0">
              <a:lnSpc>
                <a:spcPct val="115000"/>
              </a:lnSpc>
              <a:spcBef>
                <a:spcPts val="2400"/>
              </a:spcBef>
              <a:spcAft>
                <a:spcPts val="0"/>
              </a:spcAft>
              <a:buClr>
                <a:schemeClr val="dk1"/>
              </a:buClr>
              <a:buSzPts val="1100"/>
              <a:buFont typeface="Arial"/>
              <a:buNone/>
            </a:pPr>
            <a:r>
              <a:rPr lang="en-GB" sz="3543" b="1">
                <a:solidFill>
                  <a:schemeClr val="lt1"/>
                </a:solidFill>
                <a:latin typeface="Georgia"/>
                <a:ea typeface="Georgia"/>
                <a:cs typeface="Georgia"/>
                <a:sym typeface="Georgia"/>
              </a:rPr>
              <a:t>Situation of Gaza Strip dealing with COVID-19 crisis</a:t>
            </a:r>
            <a:endParaRPr sz="3543" b="1">
              <a:solidFill>
                <a:schemeClr val="lt1"/>
              </a:solidFill>
              <a:latin typeface="Georgia"/>
              <a:ea typeface="Georgia"/>
              <a:cs typeface="Georgia"/>
              <a:sym typeface="Georgia"/>
            </a:endParaRPr>
          </a:p>
          <a:p>
            <a:pPr marL="0" lvl="0" indent="0" algn="l" rtl="0">
              <a:lnSpc>
                <a:spcPct val="115000"/>
              </a:lnSpc>
              <a:spcBef>
                <a:spcPts val="600"/>
              </a:spcBef>
              <a:spcAft>
                <a:spcPts val="0"/>
              </a:spcAft>
              <a:buClr>
                <a:schemeClr val="dk1"/>
              </a:buClr>
              <a:buSzPts val="1100"/>
              <a:buFont typeface="Arial"/>
              <a:buNone/>
            </a:pPr>
            <a:endParaRPr sz="1100"/>
          </a:p>
          <a:p>
            <a:pPr marL="0" lvl="0" indent="0" algn="l" rtl="0">
              <a:lnSpc>
                <a:spcPct val="100000"/>
              </a:lnSpc>
              <a:spcBef>
                <a:spcPts val="0"/>
              </a:spcBef>
              <a:spcAft>
                <a:spcPts val="0"/>
              </a:spcAft>
              <a:buSzPts val="4200"/>
              <a:buNone/>
            </a:pPr>
            <a:endParaRPr/>
          </a:p>
        </p:txBody>
      </p:sp>
      <p:pic>
        <p:nvPicPr>
          <p:cNvPr id="60" name="Google Shape;60;p13"/>
          <p:cNvPicPr preferRelativeResize="0"/>
          <p:nvPr/>
        </p:nvPicPr>
        <p:blipFill>
          <a:blip r:embed="rId3">
            <a:alphaModFix/>
          </a:blip>
          <a:stretch>
            <a:fillRect/>
          </a:stretch>
        </p:blipFill>
        <p:spPr>
          <a:xfrm>
            <a:off x="5614808" y="830325"/>
            <a:ext cx="3529192" cy="4270301"/>
          </a:xfrm>
          <a:prstGeom prst="rect">
            <a:avLst/>
          </a:prstGeom>
          <a:noFill/>
          <a:ln>
            <a:noFill/>
          </a:ln>
        </p:spPr>
      </p:pic>
      <p:sp>
        <p:nvSpPr>
          <p:cNvPr id="61" name="Google Shape;61;p13"/>
          <p:cNvSpPr/>
          <p:nvPr/>
        </p:nvSpPr>
        <p:spPr>
          <a:xfrm>
            <a:off x="8229600" y="2507450"/>
            <a:ext cx="439500" cy="1608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8283300" y="4002600"/>
            <a:ext cx="332100" cy="160800"/>
          </a:xfrm>
          <a:prstGeom prst="rect">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2"/>
          <p:cNvSpPr txBox="1">
            <a:spLocks noGrp="1"/>
          </p:cNvSpPr>
          <p:nvPr>
            <p:ph type="body" idx="1"/>
          </p:nvPr>
        </p:nvSpPr>
        <p:spPr>
          <a:xfrm>
            <a:off x="254100" y="914425"/>
            <a:ext cx="8635800" cy="3918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GB"/>
              <a:t>The Palestinian Authority and concerned agencies, NGOs and international bodies to mobilize support for residents of the Gaza Strip, whose lives are threatened by the unprecedented coronavirus outbreak, and to improve the living conditions in Gaza and support the Strip’s municipalities.</a:t>
            </a:r>
            <a:endParaRPr/>
          </a:p>
          <a:p>
            <a:pPr marL="0" lvl="0" indent="0" algn="l" rtl="0">
              <a:lnSpc>
                <a:spcPct val="115000"/>
              </a:lnSpc>
              <a:spcBef>
                <a:spcPts val="1200"/>
              </a:spcBef>
              <a:spcAft>
                <a:spcPts val="0"/>
              </a:spcAft>
              <a:buSzPts val="1800"/>
              <a:buNone/>
            </a:pPr>
            <a:r>
              <a:rPr lang="en-GB"/>
              <a:t>The international community to exert pressure on Israel, the occupying power, to immediately and unconditionally lift the blockade and closure and cease all punitive measures.</a:t>
            </a:r>
            <a:endParaRPr/>
          </a:p>
          <a:p>
            <a:pPr marL="0" lvl="0" indent="0" algn="l" rtl="0">
              <a:lnSpc>
                <a:spcPct val="115000"/>
              </a:lnSpc>
              <a:spcBef>
                <a:spcPts val="1200"/>
              </a:spcBef>
              <a:spcAft>
                <a:spcPts val="1200"/>
              </a:spcAft>
              <a:buSzPts val="1800"/>
              <a:buNone/>
            </a:pPr>
            <a:endParaRPr/>
          </a:p>
        </p:txBody>
      </p:sp>
      <p:sp>
        <p:nvSpPr>
          <p:cNvPr id="116" name="Google Shape;116;p22"/>
          <p:cNvSpPr txBox="1"/>
          <p:nvPr/>
        </p:nvSpPr>
        <p:spPr>
          <a:xfrm>
            <a:off x="254100" y="326925"/>
            <a:ext cx="26040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b="1" i="0" u="none" strike="noStrike" cap="none">
                <a:solidFill>
                  <a:srgbClr val="FF0000"/>
                </a:solidFill>
                <a:latin typeface="Old Standard TT"/>
                <a:ea typeface="Old Standard TT"/>
                <a:cs typeface="Old Standard TT"/>
                <a:sym typeface="Old Standard TT"/>
              </a:rPr>
              <a:t>Call to Action</a:t>
            </a:r>
            <a:endParaRPr sz="2200" b="1" i="0" u="none" strike="noStrike" cap="none">
              <a:solidFill>
                <a:srgbClr val="FF0000"/>
              </a:solidFill>
              <a:latin typeface="Old Standard TT"/>
              <a:ea typeface="Old Standard TT"/>
              <a:cs typeface="Old Standard TT"/>
              <a:sym typeface="Old Standard T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3"/>
          <p:cNvPicPr preferRelativeResize="0"/>
          <p:nvPr/>
        </p:nvPicPr>
        <p:blipFill rotWithShape="1">
          <a:blip r:embed="rId3">
            <a:alphaModFix/>
          </a:blip>
          <a:srcRect/>
          <a:stretch/>
        </p:blipFill>
        <p:spPr>
          <a:xfrm>
            <a:off x="1121325" y="292751"/>
            <a:ext cx="7011825" cy="4674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Clr>
                <a:schemeClr val="dk1"/>
              </a:buClr>
              <a:buSzPts val="1100"/>
              <a:buFont typeface="Arial"/>
              <a:buNone/>
            </a:pPr>
            <a:r>
              <a:rPr lang="en-GB"/>
              <a:t>The Gaza Electricity Distribution Corporation (GEDC) to cooperate with the municipalities to ensure water supply that is more regular and efficient to households, and prioritize the provision of power supply to municipal wells and networks to better equip residents with the amounts and quality of water necessary to fight the COVID-19 outbreak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5"/>
          <p:cNvSpPr txBox="1">
            <a:spLocks noGrp="1"/>
          </p:cNvSpPr>
          <p:nvPr>
            <p:ph type="body" idx="1"/>
          </p:nvPr>
        </p:nvSpPr>
        <p:spPr>
          <a:xfrm>
            <a:off x="311700" y="632225"/>
            <a:ext cx="8520600" cy="3936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GB" b="1">
                <a:solidFill>
                  <a:srgbClr val="980000"/>
                </a:solidFill>
              </a:rPr>
              <a:t>How else can we help?</a:t>
            </a:r>
            <a:endParaRPr b="1">
              <a:solidFill>
                <a:srgbClr val="980000"/>
              </a:solidFill>
            </a:endParaRPr>
          </a:p>
          <a:p>
            <a:pPr marL="0" lvl="0" indent="0" algn="l" rtl="0">
              <a:lnSpc>
                <a:spcPct val="115000"/>
              </a:lnSpc>
              <a:spcBef>
                <a:spcPts val="1200"/>
              </a:spcBef>
              <a:spcAft>
                <a:spcPts val="0"/>
              </a:spcAft>
              <a:buClr>
                <a:schemeClr val="dk1"/>
              </a:buClr>
              <a:buSzPts val="1100"/>
              <a:buFont typeface="Arial"/>
              <a:buNone/>
            </a:pPr>
            <a:r>
              <a:rPr lang="en-GB"/>
              <a:t>The majority of the Palestinian organizations have adjusted their strategies to cope with the situation, providing the maximum support to the community in this difficult period. </a:t>
            </a:r>
            <a:endParaRPr/>
          </a:p>
          <a:p>
            <a:pPr marL="0" lvl="0" indent="0" algn="l" rtl="0">
              <a:lnSpc>
                <a:spcPct val="115000"/>
              </a:lnSpc>
              <a:spcBef>
                <a:spcPts val="1200"/>
              </a:spcBef>
              <a:spcAft>
                <a:spcPts val="0"/>
              </a:spcAft>
              <a:buClr>
                <a:schemeClr val="dk1"/>
              </a:buClr>
              <a:buSzPts val="1100"/>
              <a:buFont typeface="Arial"/>
              <a:buNone/>
            </a:pPr>
            <a:r>
              <a:rPr lang="en-GB"/>
              <a:t>Globally, a rising number of funding opportunities are being given to researchers and entrepreneurs to invest their intellectual abilities and innovation to find solutions and come up with studies about this pandemic. So, you know this now, it is your time to invest your capabilities and be innovative!</a:t>
            </a:r>
            <a:endParaRPr/>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311700" y="603600"/>
            <a:ext cx="8520600" cy="1453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1200"/>
              </a:spcAft>
              <a:buSzPct val="108108"/>
              <a:buNone/>
            </a:pPr>
            <a:r>
              <a:rPr lang="en-GB"/>
              <a:t>Housing 2 million Palestinians in only 365 km2 area of land, the Gaza Strip is considered to be one of the most densely populated urban areas around the world with nearly 5,479 persons per square. Adding to that it is besieged since more than 10 years.</a:t>
            </a:r>
            <a:endParaRPr/>
          </a:p>
        </p:txBody>
      </p:sp>
      <p:pic>
        <p:nvPicPr>
          <p:cNvPr id="68" name="Google Shape;68;p14"/>
          <p:cNvPicPr preferRelativeResize="0"/>
          <p:nvPr/>
        </p:nvPicPr>
        <p:blipFill rotWithShape="1">
          <a:blip r:embed="rId3">
            <a:alphaModFix/>
          </a:blip>
          <a:srcRect t="36240"/>
          <a:stretch/>
        </p:blipFill>
        <p:spPr>
          <a:xfrm>
            <a:off x="1975725" y="1885950"/>
            <a:ext cx="7103050" cy="308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226825" y="484825"/>
            <a:ext cx="3714300" cy="4304700"/>
          </a:xfrm>
          <a:prstGeom prst="rect">
            <a:avLst/>
          </a:prstGeom>
          <a:noFill/>
          <a:ln>
            <a:noFill/>
          </a:ln>
        </p:spPr>
        <p:txBody>
          <a:bodyPr spcFirstLastPara="1" wrap="square" lIns="91425" tIns="91425" rIns="91425" bIns="91425" anchor="t" anchorCtr="0">
            <a:normAutofit lnSpcReduction="20000"/>
          </a:bodyPr>
          <a:lstStyle/>
          <a:p>
            <a:pPr marL="0" lvl="0" indent="0" algn="l" rtl="0">
              <a:lnSpc>
                <a:spcPct val="115000"/>
              </a:lnSpc>
              <a:spcBef>
                <a:spcPts val="0"/>
              </a:spcBef>
              <a:spcAft>
                <a:spcPts val="0"/>
              </a:spcAft>
              <a:buSzPts val="1946"/>
              <a:buNone/>
            </a:pPr>
            <a:r>
              <a:rPr lang="en-GB" sz="1600">
                <a:latin typeface="Times New Roman"/>
                <a:ea typeface="Times New Roman"/>
                <a:cs typeface="Times New Roman"/>
                <a:sym typeface="Times New Roman"/>
              </a:rPr>
              <a:t>The Palestinians in Gaza were fighting the Israeli occupation and the COVID-19 pandemic.</a:t>
            </a:r>
            <a:endParaRPr sz="1600">
              <a:latin typeface="Times New Roman"/>
              <a:ea typeface="Times New Roman"/>
              <a:cs typeface="Times New Roman"/>
              <a:sym typeface="Times New Roman"/>
            </a:endParaRPr>
          </a:p>
          <a:p>
            <a:pPr marL="0" lvl="0" indent="0" algn="l" rtl="0">
              <a:lnSpc>
                <a:spcPct val="115000"/>
              </a:lnSpc>
              <a:spcBef>
                <a:spcPts val="1200"/>
              </a:spcBef>
              <a:spcAft>
                <a:spcPts val="0"/>
              </a:spcAft>
              <a:buSzPts val="1946"/>
              <a:buNone/>
            </a:pPr>
            <a:endParaRPr sz="1600">
              <a:latin typeface="Times New Roman"/>
              <a:ea typeface="Times New Roman"/>
              <a:cs typeface="Times New Roman"/>
              <a:sym typeface="Times New Roman"/>
            </a:endParaRPr>
          </a:p>
          <a:p>
            <a:pPr marL="0" lvl="0" indent="0" algn="l" rtl="0">
              <a:lnSpc>
                <a:spcPct val="115000"/>
              </a:lnSpc>
              <a:spcBef>
                <a:spcPts val="1200"/>
              </a:spcBef>
              <a:spcAft>
                <a:spcPts val="0"/>
              </a:spcAft>
              <a:buSzPts val="1946"/>
              <a:buNone/>
            </a:pPr>
            <a:r>
              <a:rPr lang="en-GB" sz="1600">
                <a:latin typeface="Times New Roman"/>
                <a:ea typeface="Times New Roman"/>
                <a:cs typeface="Times New Roman"/>
                <a:sym typeface="Times New Roman"/>
              </a:rPr>
              <a:t>This reality raises questions about the role of these factors in advancing social collapse in Gaza, and the impact of the pandemic on vulnerable groups in Gaza.</a:t>
            </a:r>
            <a:endParaRPr/>
          </a:p>
          <a:p>
            <a:pPr marL="0" lvl="0" indent="0" algn="l" rtl="0">
              <a:lnSpc>
                <a:spcPct val="115000"/>
              </a:lnSpc>
              <a:spcBef>
                <a:spcPts val="1200"/>
              </a:spcBef>
              <a:spcAft>
                <a:spcPts val="0"/>
              </a:spcAft>
              <a:buSzPts val="1946"/>
              <a:buNone/>
            </a:pPr>
            <a:endParaRPr sz="1600">
              <a:latin typeface="Times New Roman"/>
              <a:ea typeface="Times New Roman"/>
              <a:cs typeface="Times New Roman"/>
              <a:sym typeface="Times New Roman"/>
            </a:endParaRPr>
          </a:p>
          <a:p>
            <a:pPr marL="0" lvl="0" indent="0" algn="l" rtl="0">
              <a:lnSpc>
                <a:spcPct val="115000"/>
              </a:lnSpc>
              <a:spcBef>
                <a:spcPts val="1200"/>
              </a:spcBef>
              <a:spcAft>
                <a:spcPts val="1900"/>
              </a:spcAft>
              <a:buClr>
                <a:schemeClr val="dk1"/>
              </a:buClr>
              <a:buSzPts val="1189"/>
              <a:buFont typeface="Arial"/>
              <a:buNone/>
            </a:pPr>
            <a:r>
              <a:rPr lang="en-GB" sz="1600">
                <a:solidFill>
                  <a:srgbClr val="202329"/>
                </a:solidFill>
                <a:latin typeface="Times New Roman"/>
                <a:ea typeface="Times New Roman"/>
                <a:cs typeface="Times New Roman"/>
                <a:sym typeface="Times New Roman"/>
              </a:rPr>
              <a:t>The socioeconomic crises that are amassing as a result of Israel’s ongoing closure and blockade on Gaza have only been made more profound by the Coronavirus outbreak. </a:t>
            </a:r>
            <a:endParaRPr sz="1600">
              <a:latin typeface="Times New Roman"/>
              <a:ea typeface="Times New Roman"/>
              <a:cs typeface="Times New Roman"/>
              <a:sym typeface="Times New Roman"/>
            </a:endParaRPr>
          </a:p>
        </p:txBody>
      </p:sp>
      <p:pic>
        <p:nvPicPr>
          <p:cNvPr id="74" name="Google Shape;74;p15"/>
          <p:cNvPicPr preferRelativeResize="0"/>
          <p:nvPr/>
        </p:nvPicPr>
        <p:blipFill rotWithShape="1">
          <a:blip r:embed="rId3">
            <a:alphaModFix/>
          </a:blip>
          <a:srcRect/>
          <a:stretch/>
        </p:blipFill>
        <p:spPr>
          <a:xfrm>
            <a:off x="4261808" y="668523"/>
            <a:ext cx="4634846" cy="3937294"/>
          </a:xfrm>
          <a:prstGeom prst="rect">
            <a:avLst/>
          </a:prstGeom>
          <a:noFill/>
          <a:ln>
            <a:noFill/>
          </a:ln>
        </p:spPr>
      </p:pic>
      <p:sp>
        <p:nvSpPr>
          <p:cNvPr id="75" name="Google Shape;75;p15"/>
          <p:cNvSpPr/>
          <p:nvPr/>
        </p:nvSpPr>
        <p:spPr>
          <a:xfrm rot="-322433">
            <a:off x="7208875" y="3706196"/>
            <a:ext cx="1112875" cy="545805"/>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6" name="Google Shape;76;p15"/>
          <p:cNvSpPr/>
          <p:nvPr/>
        </p:nvSpPr>
        <p:spPr>
          <a:xfrm rot="-3411924">
            <a:off x="6377647" y="1299513"/>
            <a:ext cx="1515963" cy="33933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400" b="0" i="0" u="none" strike="noStrike" cap="none">
                <a:solidFill>
                  <a:schemeClr val="lt1"/>
                </a:solidFill>
                <a:latin typeface="Arial"/>
                <a:ea typeface="Arial"/>
                <a:cs typeface="Arial"/>
                <a:sym typeface="Arial"/>
              </a:rPr>
              <a:t>Coronavirus</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573600"/>
            <a:ext cx="8520600" cy="613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b="1">
                <a:solidFill>
                  <a:srgbClr val="30756E"/>
                </a:solidFill>
              </a:rPr>
              <a:t>Some of the devastating impacts:</a:t>
            </a:r>
            <a:endParaRPr b="1">
              <a:solidFill>
                <a:srgbClr val="30756E"/>
              </a:solidFill>
            </a:endParaRPr>
          </a:p>
        </p:txBody>
      </p:sp>
      <p:sp>
        <p:nvSpPr>
          <p:cNvPr id="82" name="Google Shape;82;p16"/>
          <p:cNvSpPr txBox="1">
            <a:spLocks noGrp="1"/>
          </p:cNvSpPr>
          <p:nvPr>
            <p:ph type="body" idx="1"/>
          </p:nvPr>
        </p:nvSpPr>
        <p:spPr>
          <a:xfrm>
            <a:off x="184110" y="1439156"/>
            <a:ext cx="8520600" cy="3397200"/>
          </a:xfrm>
          <a:prstGeom prst="rect">
            <a:avLst/>
          </a:prstGeom>
          <a:noFill/>
          <a:ln>
            <a:noFill/>
          </a:ln>
        </p:spPr>
        <p:txBody>
          <a:bodyPr spcFirstLastPara="1" wrap="square" lIns="91425" tIns="91425" rIns="91425" bIns="91425" anchor="t" anchorCtr="0">
            <a:normAutofit/>
          </a:bodyPr>
          <a:lstStyle/>
          <a:p>
            <a:pPr marL="457200" lvl="0" indent="-336550" algn="l" rtl="0">
              <a:lnSpc>
                <a:spcPct val="115000"/>
              </a:lnSpc>
              <a:spcBef>
                <a:spcPts val="1000"/>
              </a:spcBef>
              <a:spcAft>
                <a:spcPts val="0"/>
              </a:spcAft>
              <a:buSzPts val="1700"/>
              <a:buFont typeface="Times New Roman"/>
              <a:buChar char="●"/>
            </a:pPr>
            <a:r>
              <a:rPr lang="en-GB" sz="1700">
                <a:latin typeface="Times New Roman"/>
                <a:ea typeface="Times New Roman"/>
                <a:cs typeface="Times New Roman"/>
                <a:sym typeface="Times New Roman"/>
              </a:rPr>
              <a:t>The Israeli regime restricted the import of medical test kits into Palestinian territories.</a:t>
            </a:r>
            <a:endParaRPr sz="1700">
              <a:latin typeface="Times New Roman"/>
              <a:ea typeface="Times New Roman"/>
              <a:cs typeface="Times New Roman"/>
              <a:sym typeface="Times New Roman"/>
            </a:endParaRPr>
          </a:p>
          <a:p>
            <a:pPr marL="457200" lvl="0" indent="-336550" algn="l" rtl="0">
              <a:lnSpc>
                <a:spcPct val="115000"/>
              </a:lnSpc>
              <a:spcBef>
                <a:spcPts val="1000"/>
              </a:spcBef>
              <a:spcAft>
                <a:spcPts val="0"/>
              </a:spcAft>
              <a:buSzPts val="1700"/>
              <a:buFont typeface="Times New Roman"/>
              <a:buChar char="●"/>
            </a:pPr>
            <a:r>
              <a:rPr lang="en-GB" sz="1700">
                <a:latin typeface="Times New Roman"/>
                <a:ea typeface="Times New Roman"/>
                <a:cs typeface="Times New Roman"/>
                <a:sym typeface="Times New Roman"/>
              </a:rPr>
              <a:t> Absence/shortage of food and non-food items and supplies</a:t>
            </a:r>
            <a:endParaRPr sz="1700">
              <a:latin typeface="Times New Roman"/>
              <a:ea typeface="Times New Roman"/>
              <a:cs typeface="Times New Roman"/>
              <a:sym typeface="Times New Roman"/>
            </a:endParaRPr>
          </a:p>
          <a:p>
            <a:pPr marL="457200" lvl="0" indent="-336550" algn="l" rtl="0">
              <a:lnSpc>
                <a:spcPct val="115000"/>
              </a:lnSpc>
              <a:spcBef>
                <a:spcPts val="1000"/>
              </a:spcBef>
              <a:spcAft>
                <a:spcPts val="0"/>
              </a:spcAft>
              <a:buSzPts val="1700"/>
              <a:buFont typeface="Times New Roman"/>
              <a:buChar char="●"/>
            </a:pPr>
            <a:r>
              <a:rPr lang="en-GB" sz="1700">
                <a:latin typeface="Times New Roman"/>
                <a:ea typeface="Times New Roman"/>
                <a:cs typeface="Times New Roman"/>
                <a:sym typeface="Times New Roman"/>
              </a:rPr>
              <a:t>Social inequalities have increased, while the marginalized and disadvantaged in society no longer have rights and live in limbo.</a:t>
            </a:r>
            <a:endParaRPr sz="1700">
              <a:latin typeface="Times New Roman"/>
              <a:ea typeface="Times New Roman"/>
              <a:cs typeface="Times New Roman"/>
              <a:sym typeface="Times New Roman"/>
            </a:endParaRPr>
          </a:p>
          <a:p>
            <a:pPr marL="457200" lvl="0" indent="-336550" algn="l" rtl="0">
              <a:lnSpc>
                <a:spcPct val="115000"/>
              </a:lnSpc>
              <a:spcBef>
                <a:spcPts val="1000"/>
              </a:spcBef>
              <a:spcAft>
                <a:spcPts val="0"/>
              </a:spcAft>
              <a:buClr>
                <a:srgbClr val="202329"/>
              </a:buClr>
              <a:buSzPts val="1700"/>
              <a:buFont typeface="Times New Roman"/>
              <a:buChar char="●"/>
            </a:pPr>
            <a:r>
              <a:rPr lang="en-GB" sz="1700">
                <a:solidFill>
                  <a:srgbClr val="202329"/>
                </a:solidFill>
                <a:latin typeface="Times New Roman"/>
                <a:ea typeface="Times New Roman"/>
                <a:cs typeface="Times New Roman"/>
                <a:sym typeface="Times New Roman"/>
              </a:rPr>
              <a:t>Limited access to water affects handwashing, and raises the risk of disease, particularly for children, which is especially dangerous in densely populated areas like Gaza.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body" idx="1"/>
          </p:nvPr>
        </p:nvSpPr>
        <p:spPr>
          <a:xfrm>
            <a:off x="0" y="600075"/>
            <a:ext cx="5196300" cy="411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1000"/>
              </a:spcBef>
              <a:spcAft>
                <a:spcPts val="0"/>
              </a:spcAft>
              <a:buSzPts val="1600"/>
              <a:buFont typeface="Times New Roman"/>
              <a:buChar char="●"/>
            </a:pPr>
            <a:r>
              <a:rPr lang="en-GB" sz="1600">
                <a:latin typeface="Times New Roman"/>
                <a:ea typeface="Times New Roman"/>
                <a:cs typeface="Times New Roman"/>
                <a:sym typeface="Times New Roman"/>
              </a:rPr>
              <a:t>More than 56% of the Gazans were living under poverty line before the pandemic. Now, it is expected to rise to be 64% in the Gaza Strip, while unemployments rates are 45%.</a:t>
            </a:r>
            <a:endParaRPr sz="1600">
              <a:latin typeface="Times New Roman"/>
              <a:ea typeface="Times New Roman"/>
              <a:cs typeface="Times New Roman"/>
              <a:sym typeface="Times New Roman"/>
            </a:endParaRPr>
          </a:p>
          <a:p>
            <a:pPr marL="457200" lvl="0" indent="-330200" algn="l" rtl="0">
              <a:lnSpc>
                <a:spcPct val="115000"/>
              </a:lnSpc>
              <a:spcBef>
                <a:spcPts val="1000"/>
              </a:spcBef>
              <a:spcAft>
                <a:spcPts val="0"/>
              </a:spcAft>
              <a:buSzPts val="1600"/>
              <a:buFont typeface="Times New Roman"/>
              <a:buChar char="●"/>
            </a:pPr>
            <a:r>
              <a:rPr lang="en-GB" sz="1600">
                <a:latin typeface="Times New Roman"/>
                <a:ea typeface="Times New Roman"/>
                <a:cs typeface="Times New Roman"/>
                <a:sym typeface="Times New Roman"/>
              </a:rPr>
              <a:t>Lack of food security has become 68%, and 80% of families depend on food aids.</a:t>
            </a:r>
            <a:endParaRPr sz="1600">
              <a:latin typeface="Times New Roman"/>
              <a:ea typeface="Times New Roman"/>
              <a:cs typeface="Times New Roman"/>
              <a:sym typeface="Times New Roman"/>
            </a:endParaRPr>
          </a:p>
          <a:p>
            <a:pPr marL="457200" lvl="0" indent="-330200" algn="l" rtl="0">
              <a:lnSpc>
                <a:spcPct val="115000"/>
              </a:lnSpc>
              <a:spcBef>
                <a:spcPts val="1000"/>
              </a:spcBef>
              <a:spcAft>
                <a:spcPts val="0"/>
              </a:spcAft>
              <a:buSzPts val="1600"/>
              <a:buFont typeface="Times New Roman"/>
              <a:buChar char="●"/>
            </a:pPr>
            <a:r>
              <a:rPr lang="en-GB" sz="1600">
                <a:latin typeface="Times New Roman"/>
                <a:ea typeface="Times New Roman"/>
                <a:cs typeface="Times New Roman"/>
                <a:sym typeface="Times New Roman"/>
              </a:rPr>
              <a:t>More than 45,000 workers have lost their job during the pandemic.</a:t>
            </a:r>
            <a:endParaRPr sz="1600">
              <a:latin typeface="Times New Roman"/>
              <a:ea typeface="Times New Roman"/>
              <a:cs typeface="Times New Roman"/>
              <a:sym typeface="Times New Roman"/>
            </a:endParaRPr>
          </a:p>
          <a:p>
            <a:pPr marL="457200" lvl="0" indent="-336550" algn="l" rtl="0">
              <a:spcBef>
                <a:spcPts val="1000"/>
              </a:spcBef>
              <a:spcAft>
                <a:spcPts val="0"/>
              </a:spcAft>
              <a:buSzPts val="1700"/>
              <a:buFont typeface="Times New Roman"/>
              <a:buChar char="●"/>
            </a:pPr>
            <a:r>
              <a:rPr lang="en-GB" sz="1700">
                <a:latin typeface="Times New Roman"/>
                <a:ea typeface="Times New Roman"/>
                <a:cs typeface="Times New Roman"/>
                <a:sym typeface="Times New Roman"/>
              </a:rPr>
              <a:t>Simply put, Palestinians in Gaza are haunted by social misery, violence, and wars every second of their lives. </a:t>
            </a:r>
            <a:endParaRPr sz="1600">
              <a:latin typeface="Times New Roman"/>
              <a:ea typeface="Times New Roman"/>
              <a:cs typeface="Times New Roman"/>
              <a:sym typeface="Times New Roman"/>
            </a:endParaRPr>
          </a:p>
        </p:txBody>
      </p:sp>
      <p:pic>
        <p:nvPicPr>
          <p:cNvPr id="88" name="Google Shape;88;p17"/>
          <p:cNvPicPr preferRelativeResize="0"/>
          <p:nvPr/>
        </p:nvPicPr>
        <p:blipFill rotWithShape="1">
          <a:blip r:embed="rId3">
            <a:alphaModFix/>
          </a:blip>
          <a:srcRect/>
          <a:stretch/>
        </p:blipFill>
        <p:spPr>
          <a:xfrm>
            <a:off x="5347100" y="0"/>
            <a:ext cx="3652151" cy="4988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193825" y="4313350"/>
            <a:ext cx="8520600" cy="6132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Clr>
                <a:schemeClr val="dk1"/>
              </a:buClr>
              <a:buSzPct val="81481"/>
              <a:buFont typeface="Arial"/>
              <a:buNone/>
            </a:pPr>
            <a:r>
              <a:rPr lang="en-GB" sz="1350">
                <a:solidFill>
                  <a:srgbClr val="202329"/>
                </a:solidFill>
                <a:highlight>
                  <a:srgbClr val="FFFFFF"/>
                </a:highlight>
                <a:latin typeface="Trebuchet MS"/>
                <a:ea typeface="Trebuchet MS"/>
                <a:cs typeface="Trebuchet MS"/>
                <a:sym typeface="Trebuchet MS"/>
              </a:rPr>
              <a:t>Insufficient attention is being paid to the unfolding COVID-19 crisis playing out in the Gaza Strip, according to a team of international experts.</a:t>
            </a:r>
            <a:endParaRPr sz="1350">
              <a:solidFill>
                <a:srgbClr val="202329"/>
              </a:solidFill>
              <a:highlight>
                <a:srgbClr val="FFFFFF"/>
              </a:highlight>
              <a:latin typeface="Trebuchet MS"/>
              <a:ea typeface="Trebuchet MS"/>
              <a:cs typeface="Trebuchet MS"/>
              <a:sym typeface="Trebuchet MS"/>
            </a:endParaRPr>
          </a:p>
          <a:p>
            <a:pPr marL="0" lvl="0" indent="0" algn="l" rtl="0">
              <a:lnSpc>
                <a:spcPct val="115000"/>
              </a:lnSpc>
              <a:spcBef>
                <a:spcPts val="1900"/>
              </a:spcBef>
              <a:spcAft>
                <a:spcPts val="0"/>
              </a:spcAft>
              <a:buClr>
                <a:schemeClr val="dk1"/>
              </a:buClr>
              <a:buSzPct val="100000"/>
              <a:buFont typeface="Arial"/>
              <a:buNone/>
            </a:pPr>
            <a:endParaRPr sz="1100">
              <a:latin typeface="Arial"/>
              <a:ea typeface="Arial"/>
              <a:cs typeface="Arial"/>
              <a:sym typeface="Arial"/>
            </a:endParaRPr>
          </a:p>
          <a:p>
            <a:pPr marL="0" lvl="0" indent="0" algn="l" rtl="0">
              <a:lnSpc>
                <a:spcPct val="100000"/>
              </a:lnSpc>
              <a:spcBef>
                <a:spcPts val="0"/>
              </a:spcBef>
              <a:spcAft>
                <a:spcPts val="0"/>
              </a:spcAft>
              <a:buSzPct val="111111"/>
              <a:buNone/>
            </a:pPr>
            <a:endParaRPr/>
          </a:p>
        </p:txBody>
      </p:sp>
      <p:pic>
        <p:nvPicPr>
          <p:cNvPr id="94" name="Google Shape;94;p18"/>
          <p:cNvPicPr preferRelativeResize="0"/>
          <p:nvPr/>
        </p:nvPicPr>
        <p:blipFill rotWithShape="1">
          <a:blip r:embed="rId3">
            <a:alphaModFix/>
          </a:blip>
          <a:srcRect/>
          <a:stretch/>
        </p:blipFill>
        <p:spPr>
          <a:xfrm>
            <a:off x="290275" y="429325"/>
            <a:ext cx="7976000" cy="3824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body" idx="1"/>
          </p:nvPr>
        </p:nvSpPr>
        <p:spPr>
          <a:xfrm>
            <a:off x="225975" y="600100"/>
            <a:ext cx="8646600" cy="40719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GB"/>
              <a:t>The precautionary measures against the spread of the coronavirus have confined breadwinners to their homes, which means that the financial stability of more than half of Gaza’s population and their access to water are undermined. Jamil Abu al-Saud, a 35-year-old father of two children and a taxi driver from Deir al-Balah, said in his testimony to Al Mezan, </a:t>
            </a:r>
            <a:endParaRPr/>
          </a:p>
          <a:p>
            <a:pPr marL="0" lvl="0" indent="0" algn="l" rtl="0">
              <a:lnSpc>
                <a:spcPct val="115000"/>
              </a:lnSpc>
              <a:spcBef>
                <a:spcPts val="1200"/>
              </a:spcBef>
              <a:spcAft>
                <a:spcPts val="0"/>
              </a:spcAft>
              <a:buSzPts val="1800"/>
              <a:buNone/>
            </a:pPr>
            <a:endParaRPr/>
          </a:p>
          <a:p>
            <a:pPr marL="0" lvl="0" indent="0" algn="l" rtl="0">
              <a:lnSpc>
                <a:spcPct val="115000"/>
              </a:lnSpc>
              <a:spcBef>
                <a:spcPts val="1200"/>
              </a:spcBef>
              <a:spcAft>
                <a:spcPts val="0"/>
              </a:spcAft>
              <a:buClr>
                <a:schemeClr val="dk1"/>
              </a:buClr>
              <a:buSzPts val="1100"/>
              <a:buFont typeface="Arial"/>
              <a:buNone/>
            </a:pPr>
            <a:r>
              <a:rPr lang="en-GB" i="1"/>
              <a:t>“These daily 16-hour electricity cuts have made it very hard for us to obtain water which is supplied to the neighborhood once every three days and lasts about two to three hours only. We can no longer store water in the roof tanks because water pressure in the pipes is weak and requires an electric pump.… In the past couple of days, we ran out of all stored water….” </a:t>
            </a:r>
            <a:endParaRPr i="1"/>
          </a:p>
          <a:p>
            <a:pPr marL="0" lvl="0" indent="0" algn="l" rtl="0">
              <a:lnSpc>
                <a:spcPct val="115000"/>
              </a:lnSpc>
              <a:spcBef>
                <a:spcPts val="1200"/>
              </a:spcBef>
              <a:spcAft>
                <a:spcPts val="1200"/>
              </a:spcAft>
              <a:buSzPts val="1800"/>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body" idx="1"/>
          </p:nvPr>
        </p:nvSpPr>
        <p:spPr>
          <a:xfrm>
            <a:off x="311699" y="788827"/>
            <a:ext cx="3898793" cy="3655582"/>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8108"/>
              <a:buNone/>
            </a:pPr>
            <a:r>
              <a:rPr lang="en-GB"/>
              <a:t>An Israeli airstrike hit the street, sending shrapnel into the clinic, shattering windows, shredding doors, furniture and computers — and wrecking Gaza’s most important coronavirus test laboratory.</a:t>
            </a:r>
            <a:endParaRPr/>
          </a:p>
          <a:p>
            <a:pPr marL="0" lvl="0" indent="0" algn="l" rtl="0">
              <a:lnSpc>
                <a:spcPct val="115000"/>
              </a:lnSpc>
              <a:spcBef>
                <a:spcPts val="1200"/>
              </a:spcBef>
              <a:spcAft>
                <a:spcPts val="0"/>
              </a:spcAft>
              <a:buSzPct val="108108"/>
              <a:buNone/>
            </a:pPr>
            <a:r>
              <a:rPr lang="en-GB"/>
              <a:t>“During times of war people need more treatment than usual,” Mohammed Abu Samaan, a senior administrator at the clinic, said Tuesday. “Now we can’t give people medicine.”</a:t>
            </a:r>
            <a:endParaRPr/>
          </a:p>
          <a:p>
            <a:pPr marL="0" lvl="0" indent="0" algn="l" rtl="0">
              <a:lnSpc>
                <a:spcPct val="115000"/>
              </a:lnSpc>
              <a:spcBef>
                <a:spcPts val="1200"/>
              </a:spcBef>
              <a:spcAft>
                <a:spcPts val="1200"/>
              </a:spcAft>
              <a:buSzPct val="108108"/>
              <a:buNone/>
            </a:pPr>
            <a:endParaRPr/>
          </a:p>
        </p:txBody>
      </p:sp>
      <p:pic>
        <p:nvPicPr>
          <p:cNvPr id="105" name="Google Shape;105;p20"/>
          <p:cNvPicPr preferRelativeResize="0"/>
          <p:nvPr/>
        </p:nvPicPr>
        <p:blipFill rotWithShape="1">
          <a:blip r:embed="rId3">
            <a:alphaModFix/>
          </a:blip>
          <a:srcRect/>
          <a:stretch/>
        </p:blipFill>
        <p:spPr>
          <a:xfrm>
            <a:off x="4458587" y="354420"/>
            <a:ext cx="4373714" cy="447719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1"/>
          <p:cNvPicPr preferRelativeResize="0"/>
          <p:nvPr/>
        </p:nvPicPr>
        <p:blipFill rotWithShape="1">
          <a:blip r:embed="rId3">
            <a:alphaModFix/>
          </a:blip>
          <a:srcRect/>
          <a:stretch/>
        </p:blipFill>
        <p:spPr>
          <a:xfrm>
            <a:off x="1091609" y="339701"/>
            <a:ext cx="6847034" cy="4229099"/>
          </a:xfrm>
          <a:prstGeom prst="rect">
            <a:avLst/>
          </a:prstGeom>
          <a:noFill/>
          <a:ln>
            <a:noFill/>
          </a:ln>
        </p:spPr>
      </p:pic>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TotalTime>
  <Words>744</Words>
  <Application>Microsoft Office PowerPoint</Application>
  <PresentationFormat>On-screen Show (16:9)</PresentationFormat>
  <Paragraphs>30</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Georgia</vt:lpstr>
      <vt:lpstr>Old Standard TT</vt:lpstr>
      <vt:lpstr>Times New Roman</vt:lpstr>
      <vt:lpstr>Trebuchet MS</vt:lpstr>
      <vt:lpstr>Paperback</vt:lpstr>
      <vt:lpstr>Situation of Gaza Strip dealing with COVID-19 crisis  </vt:lpstr>
      <vt:lpstr>Slide 2</vt:lpstr>
      <vt:lpstr>Slide 3</vt:lpstr>
      <vt:lpstr>Some of the devastating impacts:</vt:lpstr>
      <vt:lpstr>Slide 5</vt:lpstr>
      <vt:lpstr>Insufficient attention is being paid to the unfolding COVID-19 crisis playing out in the Gaza Strip, according to a team of international experts.  </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Situation of Gaza Strip dealing with COVID-19 crisis</dc:title>
  <dc:creator>Owner</dc:creator>
  <cp:lastModifiedBy>Owner</cp:lastModifiedBy>
  <cp:revision>1</cp:revision>
  <dcterms:modified xsi:type="dcterms:W3CDTF">2021-10-04T09:39:38Z</dcterms:modified>
</cp:coreProperties>
</file>