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Lst>
  <p:notesMasterIdLst>
    <p:notesMasterId r:id="rId65"/>
  </p:notesMasterIdLst>
  <p:sldIdLst>
    <p:sldId id="256" r:id="rId2"/>
    <p:sldId id="354" r:id="rId3"/>
    <p:sldId id="258" r:id="rId4"/>
    <p:sldId id="340" r:id="rId5"/>
    <p:sldId id="259" r:id="rId6"/>
    <p:sldId id="260" r:id="rId7"/>
    <p:sldId id="261" r:id="rId8"/>
    <p:sldId id="262" r:id="rId9"/>
    <p:sldId id="265" r:id="rId10"/>
    <p:sldId id="267" r:id="rId11"/>
    <p:sldId id="268" r:id="rId12"/>
    <p:sldId id="269" r:id="rId13"/>
    <p:sldId id="318" r:id="rId14"/>
    <p:sldId id="320"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 id="282" r:id="rId28"/>
    <p:sldId id="283" r:id="rId29"/>
    <p:sldId id="284" r:id="rId30"/>
    <p:sldId id="285" r:id="rId31"/>
    <p:sldId id="286" r:id="rId32"/>
    <p:sldId id="287" r:id="rId33"/>
    <p:sldId id="288" r:id="rId34"/>
    <p:sldId id="344" r:id="rId35"/>
    <p:sldId id="339" r:id="rId36"/>
    <p:sldId id="290" r:id="rId37"/>
    <p:sldId id="291" r:id="rId38"/>
    <p:sldId id="324" r:id="rId39"/>
    <p:sldId id="333" r:id="rId40"/>
    <p:sldId id="334" r:id="rId41"/>
    <p:sldId id="292" r:id="rId42"/>
    <p:sldId id="293" r:id="rId43"/>
    <p:sldId id="294" r:id="rId44"/>
    <p:sldId id="335" r:id="rId45"/>
    <p:sldId id="346" r:id="rId46"/>
    <p:sldId id="296" r:id="rId47"/>
    <p:sldId id="330" r:id="rId48"/>
    <p:sldId id="331" r:id="rId49"/>
    <p:sldId id="301" r:id="rId50"/>
    <p:sldId id="300" r:id="rId51"/>
    <p:sldId id="342" r:id="rId52"/>
    <p:sldId id="302" r:id="rId53"/>
    <p:sldId id="336" r:id="rId54"/>
    <p:sldId id="304" r:id="rId55"/>
    <p:sldId id="349" r:id="rId56"/>
    <p:sldId id="350" r:id="rId57"/>
    <p:sldId id="351" r:id="rId58"/>
    <p:sldId id="347" r:id="rId59"/>
    <p:sldId id="352" r:id="rId60"/>
    <p:sldId id="338" r:id="rId61"/>
    <p:sldId id="313" r:id="rId62"/>
    <p:sldId id="314" r:id="rId63"/>
    <p:sldId id="343" r:id="rId6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1" autoAdjust="0"/>
    <p:restoredTop sz="91474" autoAdjust="0"/>
  </p:normalViewPr>
  <p:slideViewPr>
    <p:cSldViewPr snapToGrid="0">
      <p:cViewPr varScale="1">
        <p:scale>
          <a:sx n="66" d="100"/>
          <a:sy n="66" d="100"/>
        </p:scale>
        <p:origin x="-132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_rels/data3.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691675-5594-4369-9410-FACE29C5B81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F52DE196-69F1-430A-BD8F-D621D0CC2632}">
      <dgm:prSet phldrT="[Text]" custT="1"/>
      <dgm:spPr/>
      <dgm:t>
        <a:bodyPr/>
        <a:lstStyle/>
        <a:p>
          <a:r>
            <a:rPr lang="en-US" sz="2400" b="1" dirty="0"/>
            <a:t>ISO 26000</a:t>
          </a:r>
        </a:p>
      </dgm:t>
    </dgm:pt>
    <dgm:pt modelId="{BAEAFA26-25E2-450E-BB10-87298465C262}" type="parTrans" cxnId="{5C1D836C-FEB3-4E66-A0F8-7D3FDBAA07E0}">
      <dgm:prSet/>
      <dgm:spPr/>
      <dgm:t>
        <a:bodyPr/>
        <a:lstStyle/>
        <a:p>
          <a:endParaRPr lang="en-US"/>
        </a:p>
      </dgm:t>
    </dgm:pt>
    <dgm:pt modelId="{E7358B1D-9916-45D3-8547-5E853D55CE00}" type="sibTrans" cxnId="{5C1D836C-FEB3-4E66-A0F8-7D3FDBAA07E0}">
      <dgm:prSet/>
      <dgm:spPr/>
      <dgm:t>
        <a:bodyPr/>
        <a:lstStyle/>
        <a:p>
          <a:endParaRPr lang="en-US"/>
        </a:p>
      </dgm:t>
    </dgm:pt>
    <dgm:pt modelId="{8437967B-19CC-4E07-9146-28AC8A55FFA4}">
      <dgm:prSet phldrT="[Text]" custT="1"/>
      <dgm:spPr/>
      <dgm:t>
        <a:bodyPr/>
        <a:lstStyle/>
        <a:p>
          <a:r>
            <a:rPr lang="en-US" sz="1400" b="1" dirty="0"/>
            <a:t>UN Global Compact; UN Declaration of Human Rights</a:t>
          </a:r>
        </a:p>
      </dgm:t>
    </dgm:pt>
    <dgm:pt modelId="{B2AF29D3-0081-4AF7-AFE5-9A1A7855FC9C}" type="parTrans" cxnId="{16BCFB27-C98D-46CA-B545-C3A5241132B4}">
      <dgm:prSet/>
      <dgm:spPr/>
      <dgm:t>
        <a:bodyPr/>
        <a:lstStyle/>
        <a:p>
          <a:endParaRPr lang="en-US"/>
        </a:p>
      </dgm:t>
    </dgm:pt>
    <dgm:pt modelId="{AD16CE98-9C1A-4018-9262-64DF47A3454C}" type="sibTrans" cxnId="{16BCFB27-C98D-46CA-B545-C3A5241132B4}">
      <dgm:prSet/>
      <dgm:spPr/>
      <dgm:t>
        <a:bodyPr/>
        <a:lstStyle/>
        <a:p>
          <a:endParaRPr lang="en-US" sz="2000" b="1"/>
        </a:p>
      </dgm:t>
    </dgm:pt>
    <dgm:pt modelId="{125EF01F-2C9F-47FE-941E-7FACA8204698}">
      <dgm:prSet phldrT="[Text]" custT="1"/>
      <dgm:spPr/>
      <dgm:t>
        <a:bodyPr/>
        <a:lstStyle/>
        <a:p>
          <a:r>
            <a:rPr lang="en-US" sz="1400" b="1" dirty="0"/>
            <a:t>UN  Sustainable Development Goals</a:t>
          </a:r>
        </a:p>
      </dgm:t>
    </dgm:pt>
    <dgm:pt modelId="{C6554018-54D3-477B-A96A-A4285C94A41A}" type="parTrans" cxnId="{2E4BB7C4-DB08-423C-B081-725A1685B390}">
      <dgm:prSet/>
      <dgm:spPr/>
      <dgm:t>
        <a:bodyPr/>
        <a:lstStyle/>
        <a:p>
          <a:endParaRPr lang="en-US"/>
        </a:p>
      </dgm:t>
    </dgm:pt>
    <dgm:pt modelId="{9FD7CDFB-DF81-4371-968B-1A11277B06F0}" type="sibTrans" cxnId="{2E4BB7C4-DB08-423C-B081-725A1685B390}">
      <dgm:prSet/>
      <dgm:spPr/>
      <dgm:t>
        <a:bodyPr/>
        <a:lstStyle/>
        <a:p>
          <a:endParaRPr lang="en-US" sz="2000" b="1"/>
        </a:p>
      </dgm:t>
    </dgm:pt>
    <dgm:pt modelId="{5D531999-BBF5-4BDA-A1CC-0F0EDC8B2BF5}">
      <dgm:prSet phldrT="[Text]"/>
      <dgm:spPr/>
      <dgm:t>
        <a:bodyPr/>
        <a:lstStyle/>
        <a:p>
          <a:r>
            <a:rPr lang="en-US" b="1" dirty="0"/>
            <a:t>OECD Guidelines</a:t>
          </a:r>
        </a:p>
      </dgm:t>
    </dgm:pt>
    <dgm:pt modelId="{586496A5-E002-4D43-B951-48A9DCE2EDC5}" type="parTrans" cxnId="{E8BBB9F0-5D4D-419D-992A-1E7D3C84DAE2}">
      <dgm:prSet/>
      <dgm:spPr/>
      <dgm:t>
        <a:bodyPr/>
        <a:lstStyle/>
        <a:p>
          <a:endParaRPr lang="en-US"/>
        </a:p>
      </dgm:t>
    </dgm:pt>
    <dgm:pt modelId="{19A87E0A-0ECF-4C52-A78A-78F46E30137F}" type="sibTrans" cxnId="{E8BBB9F0-5D4D-419D-992A-1E7D3C84DAE2}">
      <dgm:prSet/>
      <dgm:spPr/>
      <dgm:t>
        <a:bodyPr/>
        <a:lstStyle/>
        <a:p>
          <a:endParaRPr lang="en-US" sz="2000" b="1"/>
        </a:p>
      </dgm:t>
    </dgm:pt>
    <dgm:pt modelId="{07553406-F23E-4329-BDA3-8BFA6E08D294}">
      <dgm:prSet phldrT="[Text]" custT="1"/>
      <dgm:spPr/>
      <dgm:t>
        <a:bodyPr/>
        <a:lstStyle/>
        <a:p>
          <a:pPr>
            <a:spcAft>
              <a:spcPts val="0"/>
            </a:spcAft>
          </a:pPr>
          <a:r>
            <a:rPr lang="en-US" sz="1400" b="1" dirty="0"/>
            <a:t>GRI  Global </a:t>
          </a:r>
          <a:r>
            <a:rPr lang="en-US" sz="1400" b="1" dirty="0" smtClean="0"/>
            <a:t>Reporting</a:t>
          </a:r>
        </a:p>
        <a:p>
          <a:pPr>
            <a:spcAft>
              <a:spcPts val="0"/>
            </a:spcAft>
          </a:pPr>
          <a:r>
            <a:rPr lang="en-US" sz="1400" b="1" dirty="0" smtClean="0"/>
            <a:t>Initiative</a:t>
          </a:r>
          <a:endParaRPr lang="en-US" sz="1400" b="1" dirty="0"/>
        </a:p>
      </dgm:t>
    </dgm:pt>
    <dgm:pt modelId="{D21EEBB6-942B-471C-9CE9-37D2A3497268}" type="parTrans" cxnId="{039FF4BE-99E2-4ECE-B736-42C0BBDA3689}">
      <dgm:prSet/>
      <dgm:spPr/>
      <dgm:t>
        <a:bodyPr/>
        <a:lstStyle/>
        <a:p>
          <a:endParaRPr lang="en-US"/>
        </a:p>
      </dgm:t>
    </dgm:pt>
    <dgm:pt modelId="{5F7B4984-B315-411C-8AF8-A87944F6C819}" type="sibTrans" cxnId="{039FF4BE-99E2-4ECE-B736-42C0BBDA3689}">
      <dgm:prSet/>
      <dgm:spPr/>
      <dgm:t>
        <a:bodyPr/>
        <a:lstStyle/>
        <a:p>
          <a:endParaRPr lang="en-US" sz="2000" b="1"/>
        </a:p>
      </dgm:t>
    </dgm:pt>
    <dgm:pt modelId="{C208C323-6E0B-4053-844E-F9E57835E2D3}">
      <dgm:prSet phldrT="[Text]" custT="1"/>
      <dgm:spPr/>
      <dgm:t>
        <a:bodyPr/>
        <a:lstStyle/>
        <a:p>
          <a:r>
            <a:rPr lang="en-US" sz="1400" b="1" dirty="0"/>
            <a:t>ILO</a:t>
          </a:r>
          <a:r>
            <a:rPr lang="en-US" sz="1400" b="1" baseline="0" dirty="0"/>
            <a:t> International </a:t>
          </a:r>
          <a:r>
            <a:rPr lang="en-US" sz="1400" b="1" baseline="0" dirty="0" err="1"/>
            <a:t>Labour</a:t>
          </a:r>
          <a:r>
            <a:rPr lang="en-US" sz="1400" b="1" baseline="0" dirty="0"/>
            <a:t> Org.</a:t>
          </a:r>
          <a:endParaRPr lang="en-US" sz="1400" b="1" dirty="0"/>
        </a:p>
      </dgm:t>
    </dgm:pt>
    <dgm:pt modelId="{A60AA58D-6532-4531-B180-D1BC6A9B1DA4}" type="parTrans" cxnId="{B2A84272-46C3-4256-8E50-CC1266B5EBF9}">
      <dgm:prSet/>
      <dgm:spPr/>
      <dgm:t>
        <a:bodyPr/>
        <a:lstStyle/>
        <a:p>
          <a:endParaRPr lang="en-US"/>
        </a:p>
      </dgm:t>
    </dgm:pt>
    <dgm:pt modelId="{DC4AA6D0-EA18-412C-944A-E04B2B43BAA5}" type="sibTrans" cxnId="{B2A84272-46C3-4256-8E50-CC1266B5EBF9}">
      <dgm:prSet/>
      <dgm:spPr/>
      <dgm:t>
        <a:bodyPr/>
        <a:lstStyle/>
        <a:p>
          <a:endParaRPr lang="en-US" sz="2000" b="1"/>
        </a:p>
      </dgm:t>
    </dgm:pt>
    <dgm:pt modelId="{4206EC38-AB0A-43DF-B2A6-26A8B86575CE}">
      <dgm:prSet phldrT="[Text]" custT="1"/>
      <dgm:spPr/>
      <dgm:t>
        <a:bodyPr/>
        <a:lstStyle/>
        <a:p>
          <a:r>
            <a:rPr lang="en-US" sz="1400" b="1" baseline="0" dirty="0"/>
            <a:t>UN  Working Group on Business &amp; Human Rights</a:t>
          </a:r>
          <a:endParaRPr lang="en-US" sz="1400" b="1" dirty="0"/>
        </a:p>
      </dgm:t>
    </dgm:pt>
    <dgm:pt modelId="{EC48C684-6409-4DF0-940E-58D66B3E60CC}" type="parTrans" cxnId="{9603BC14-C85C-4BEB-8909-50E2197F168D}">
      <dgm:prSet/>
      <dgm:spPr/>
      <dgm:t>
        <a:bodyPr/>
        <a:lstStyle/>
        <a:p>
          <a:endParaRPr lang="en-US"/>
        </a:p>
      </dgm:t>
    </dgm:pt>
    <dgm:pt modelId="{8D2F0BDD-4A58-46AA-887B-EB61D537615D}" type="sibTrans" cxnId="{9603BC14-C85C-4BEB-8909-50E2197F168D}">
      <dgm:prSet/>
      <dgm:spPr/>
      <dgm:t>
        <a:bodyPr/>
        <a:lstStyle/>
        <a:p>
          <a:endParaRPr lang="en-US" sz="2000" b="1"/>
        </a:p>
      </dgm:t>
    </dgm:pt>
    <dgm:pt modelId="{DB661B78-022D-46D5-B9C8-61F104512671}" type="pres">
      <dgm:prSet presAssocID="{7E691675-5594-4369-9410-FACE29C5B813}" presName="Name0" presStyleCnt="0">
        <dgm:presLayoutVars>
          <dgm:chMax val="1"/>
          <dgm:dir/>
          <dgm:animLvl val="ctr"/>
          <dgm:resizeHandles val="exact"/>
        </dgm:presLayoutVars>
      </dgm:prSet>
      <dgm:spPr/>
      <dgm:t>
        <a:bodyPr/>
        <a:lstStyle/>
        <a:p>
          <a:endParaRPr lang="en-US"/>
        </a:p>
      </dgm:t>
    </dgm:pt>
    <dgm:pt modelId="{66A4B662-CD9A-456D-B02D-63F09D6BC72D}" type="pres">
      <dgm:prSet presAssocID="{F52DE196-69F1-430A-BD8F-D621D0CC2632}" presName="centerShape" presStyleLbl="node0" presStyleIdx="0" presStyleCnt="1" custScaleX="89865" custScaleY="64718" custLinFactNeighborX="-1376" custLinFactNeighborY="-3454"/>
      <dgm:spPr/>
      <dgm:t>
        <a:bodyPr/>
        <a:lstStyle/>
        <a:p>
          <a:endParaRPr lang="en-US"/>
        </a:p>
      </dgm:t>
    </dgm:pt>
    <dgm:pt modelId="{091BF5D8-8110-487B-9877-C58E7430BD41}" type="pres">
      <dgm:prSet presAssocID="{8437967B-19CC-4E07-9146-28AC8A55FFA4}" presName="node" presStyleLbl="node1" presStyleIdx="0" presStyleCnt="6" custScaleX="144352" custScaleY="119118">
        <dgm:presLayoutVars>
          <dgm:bulletEnabled val="1"/>
        </dgm:presLayoutVars>
      </dgm:prSet>
      <dgm:spPr/>
      <dgm:t>
        <a:bodyPr/>
        <a:lstStyle/>
        <a:p>
          <a:endParaRPr lang="en-US"/>
        </a:p>
      </dgm:t>
    </dgm:pt>
    <dgm:pt modelId="{CDB11D82-44BD-47FE-ABCC-8DA68DA58250}" type="pres">
      <dgm:prSet presAssocID="{8437967B-19CC-4E07-9146-28AC8A55FFA4}" presName="dummy" presStyleCnt="0"/>
      <dgm:spPr/>
    </dgm:pt>
    <dgm:pt modelId="{85D7630E-B385-4224-A70C-367514FA4ED4}" type="pres">
      <dgm:prSet presAssocID="{AD16CE98-9C1A-4018-9262-64DF47A3454C}" presName="sibTrans" presStyleLbl="sibTrans2D1" presStyleIdx="0" presStyleCnt="6"/>
      <dgm:spPr/>
      <dgm:t>
        <a:bodyPr/>
        <a:lstStyle/>
        <a:p>
          <a:endParaRPr lang="en-US"/>
        </a:p>
      </dgm:t>
    </dgm:pt>
    <dgm:pt modelId="{12E2BD70-4365-46C0-852B-C64984111B46}" type="pres">
      <dgm:prSet presAssocID="{C208C323-6E0B-4053-844E-F9E57835E2D3}" presName="node" presStyleLbl="node1" presStyleIdx="1" presStyleCnt="6" custScaleX="119056" custScaleY="113881">
        <dgm:presLayoutVars>
          <dgm:bulletEnabled val="1"/>
        </dgm:presLayoutVars>
      </dgm:prSet>
      <dgm:spPr/>
      <dgm:t>
        <a:bodyPr/>
        <a:lstStyle/>
        <a:p>
          <a:endParaRPr lang="en-US"/>
        </a:p>
      </dgm:t>
    </dgm:pt>
    <dgm:pt modelId="{BEBD452C-45C3-4977-AADE-255151BD3B33}" type="pres">
      <dgm:prSet presAssocID="{C208C323-6E0B-4053-844E-F9E57835E2D3}" presName="dummy" presStyleCnt="0"/>
      <dgm:spPr/>
    </dgm:pt>
    <dgm:pt modelId="{CE99A830-67EB-4DC4-A324-C3158FE899BD}" type="pres">
      <dgm:prSet presAssocID="{DC4AA6D0-EA18-412C-944A-E04B2B43BAA5}" presName="sibTrans" presStyleLbl="sibTrans2D1" presStyleIdx="1" presStyleCnt="6"/>
      <dgm:spPr/>
      <dgm:t>
        <a:bodyPr/>
        <a:lstStyle/>
        <a:p>
          <a:endParaRPr lang="en-US"/>
        </a:p>
      </dgm:t>
    </dgm:pt>
    <dgm:pt modelId="{FBF7AC57-8D62-47F1-8409-E70C2DECDE68}" type="pres">
      <dgm:prSet presAssocID="{125EF01F-2C9F-47FE-941E-7FACA8204698}" presName="node" presStyleLbl="node1" presStyleIdx="2" presStyleCnt="6" custScaleX="137454" custScaleY="128571">
        <dgm:presLayoutVars>
          <dgm:bulletEnabled val="1"/>
        </dgm:presLayoutVars>
      </dgm:prSet>
      <dgm:spPr/>
      <dgm:t>
        <a:bodyPr/>
        <a:lstStyle/>
        <a:p>
          <a:endParaRPr lang="en-US"/>
        </a:p>
      </dgm:t>
    </dgm:pt>
    <dgm:pt modelId="{CE9E66EF-5370-4FA4-9A1F-C42DC7DF8C11}" type="pres">
      <dgm:prSet presAssocID="{125EF01F-2C9F-47FE-941E-7FACA8204698}" presName="dummy" presStyleCnt="0"/>
      <dgm:spPr/>
    </dgm:pt>
    <dgm:pt modelId="{7C79982A-E13D-4957-80C1-66FFAC066EC7}" type="pres">
      <dgm:prSet presAssocID="{9FD7CDFB-DF81-4371-968B-1A11277B06F0}" presName="sibTrans" presStyleLbl="sibTrans2D1" presStyleIdx="2" presStyleCnt="6"/>
      <dgm:spPr/>
      <dgm:t>
        <a:bodyPr/>
        <a:lstStyle/>
        <a:p>
          <a:endParaRPr lang="en-US"/>
        </a:p>
      </dgm:t>
    </dgm:pt>
    <dgm:pt modelId="{EC894F5D-7D54-4DD8-A323-6C4326EFF6AF}" type="pres">
      <dgm:prSet presAssocID="{5D531999-BBF5-4BDA-A1CC-0F0EDC8B2BF5}" presName="node" presStyleLbl="node1" presStyleIdx="3" presStyleCnt="6" custRadScaleRad="93418" custRadScaleInc="-5868">
        <dgm:presLayoutVars>
          <dgm:bulletEnabled val="1"/>
        </dgm:presLayoutVars>
      </dgm:prSet>
      <dgm:spPr/>
      <dgm:t>
        <a:bodyPr/>
        <a:lstStyle/>
        <a:p>
          <a:endParaRPr lang="en-US"/>
        </a:p>
      </dgm:t>
    </dgm:pt>
    <dgm:pt modelId="{D8BD2E39-897B-493F-9103-20032E03AAFA}" type="pres">
      <dgm:prSet presAssocID="{5D531999-BBF5-4BDA-A1CC-0F0EDC8B2BF5}" presName="dummy" presStyleCnt="0"/>
      <dgm:spPr/>
    </dgm:pt>
    <dgm:pt modelId="{9298429A-4168-45E1-974F-1AA78618153A}" type="pres">
      <dgm:prSet presAssocID="{19A87E0A-0ECF-4C52-A78A-78F46E30137F}" presName="sibTrans" presStyleLbl="sibTrans2D1" presStyleIdx="3" presStyleCnt="6"/>
      <dgm:spPr/>
      <dgm:t>
        <a:bodyPr/>
        <a:lstStyle/>
        <a:p>
          <a:endParaRPr lang="en-US"/>
        </a:p>
      </dgm:t>
    </dgm:pt>
    <dgm:pt modelId="{E3FD1DF1-4EFC-4DDF-845B-6D42D78C443E}" type="pres">
      <dgm:prSet presAssocID="{4206EC38-AB0A-43DF-B2A6-26A8B86575CE}" presName="node" presStyleLbl="node1" presStyleIdx="4" presStyleCnt="6" custScaleX="138550" custScaleY="122964" custRadScaleRad="96825" custRadScaleInc="-1607">
        <dgm:presLayoutVars>
          <dgm:bulletEnabled val="1"/>
        </dgm:presLayoutVars>
      </dgm:prSet>
      <dgm:spPr/>
      <dgm:t>
        <a:bodyPr/>
        <a:lstStyle/>
        <a:p>
          <a:endParaRPr lang="en-US"/>
        </a:p>
      </dgm:t>
    </dgm:pt>
    <dgm:pt modelId="{1FFC307E-BD2C-4143-80BB-6B9F741038BF}" type="pres">
      <dgm:prSet presAssocID="{4206EC38-AB0A-43DF-B2A6-26A8B86575CE}" presName="dummy" presStyleCnt="0"/>
      <dgm:spPr/>
    </dgm:pt>
    <dgm:pt modelId="{CF67F3CC-1734-45D2-A77C-A22333591F82}" type="pres">
      <dgm:prSet presAssocID="{8D2F0BDD-4A58-46AA-887B-EB61D537615D}" presName="sibTrans" presStyleLbl="sibTrans2D1" presStyleIdx="4" presStyleCnt="6" custLinFactNeighborY="0"/>
      <dgm:spPr/>
      <dgm:t>
        <a:bodyPr/>
        <a:lstStyle/>
        <a:p>
          <a:endParaRPr lang="en-US"/>
        </a:p>
      </dgm:t>
    </dgm:pt>
    <dgm:pt modelId="{BFBD1812-2270-489C-A8CB-055204C967CF}" type="pres">
      <dgm:prSet presAssocID="{07553406-F23E-4329-BDA3-8BFA6E08D294}" presName="node" presStyleLbl="node1" presStyleIdx="5" presStyleCnt="6">
        <dgm:presLayoutVars>
          <dgm:bulletEnabled val="1"/>
        </dgm:presLayoutVars>
      </dgm:prSet>
      <dgm:spPr/>
      <dgm:t>
        <a:bodyPr/>
        <a:lstStyle/>
        <a:p>
          <a:endParaRPr lang="en-US"/>
        </a:p>
      </dgm:t>
    </dgm:pt>
    <dgm:pt modelId="{300B60D7-70D6-4693-B198-FEE9A03FE6A3}" type="pres">
      <dgm:prSet presAssocID="{07553406-F23E-4329-BDA3-8BFA6E08D294}" presName="dummy" presStyleCnt="0"/>
      <dgm:spPr/>
    </dgm:pt>
    <dgm:pt modelId="{B86F0D14-EF2F-4A72-8EAA-67C2A9E3F531}" type="pres">
      <dgm:prSet presAssocID="{5F7B4984-B315-411C-8AF8-A87944F6C819}" presName="sibTrans" presStyleLbl="sibTrans2D1" presStyleIdx="5" presStyleCnt="6" custLinFactNeighborY="0"/>
      <dgm:spPr/>
      <dgm:t>
        <a:bodyPr/>
        <a:lstStyle/>
        <a:p>
          <a:endParaRPr lang="en-US"/>
        </a:p>
      </dgm:t>
    </dgm:pt>
  </dgm:ptLst>
  <dgm:cxnLst>
    <dgm:cxn modelId="{66705602-BC6C-4969-987B-C016C506A7AB}" type="presOf" srcId="{AD16CE98-9C1A-4018-9262-64DF47A3454C}" destId="{85D7630E-B385-4224-A70C-367514FA4ED4}" srcOrd="0" destOrd="0" presId="urn:microsoft.com/office/officeart/2005/8/layout/radial6"/>
    <dgm:cxn modelId="{AA6835A9-BD5C-4FE7-8519-0798C181DD34}" type="presOf" srcId="{5D531999-BBF5-4BDA-A1CC-0F0EDC8B2BF5}" destId="{EC894F5D-7D54-4DD8-A323-6C4326EFF6AF}" srcOrd="0" destOrd="0" presId="urn:microsoft.com/office/officeart/2005/8/layout/radial6"/>
    <dgm:cxn modelId="{E530C2B0-8FF0-47B0-BE41-D02515F0D4CB}" type="presOf" srcId="{5F7B4984-B315-411C-8AF8-A87944F6C819}" destId="{B86F0D14-EF2F-4A72-8EAA-67C2A9E3F531}" srcOrd="0" destOrd="0" presId="urn:microsoft.com/office/officeart/2005/8/layout/radial6"/>
    <dgm:cxn modelId="{A634E0C6-A102-4992-9C00-2B98A7736EF7}" type="presOf" srcId="{07553406-F23E-4329-BDA3-8BFA6E08D294}" destId="{BFBD1812-2270-489C-A8CB-055204C967CF}" srcOrd="0" destOrd="0" presId="urn:microsoft.com/office/officeart/2005/8/layout/radial6"/>
    <dgm:cxn modelId="{B2A84272-46C3-4256-8E50-CC1266B5EBF9}" srcId="{F52DE196-69F1-430A-BD8F-D621D0CC2632}" destId="{C208C323-6E0B-4053-844E-F9E57835E2D3}" srcOrd="1" destOrd="0" parTransId="{A60AA58D-6532-4531-B180-D1BC6A9B1DA4}" sibTransId="{DC4AA6D0-EA18-412C-944A-E04B2B43BAA5}"/>
    <dgm:cxn modelId="{A090C963-E056-4E33-A35C-649880FC066D}" type="presOf" srcId="{7E691675-5594-4369-9410-FACE29C5B813}" destId="{DB661B78-022D-46D5-B9C8-61F104512671}" srcOrd="0" destOrd="0" presId="urn:microsoft.com/office/officeart/2005/8/layout/radial6"/>
    <dgm:cxn modelId="{039FF4BE-99E2-4ECE-B736-42C0BBDA3689}" srcId="{F52DE196-69F1-430A-BD8F-D621D0CC2632}" destId="{07553406-F23E-4329-BDA3-8BFA6E08D294}" srcOrd="5" destOrd="0" parTransId="{D21EEBB6-942B-471C-9CE9-37D2A3497268}" sibTransId="{5F7B4984-B315-411C-8AF8-A87944F6C819}"/>
    <dgm:cxn modelId="{9603BC14-C85C-4BEB-8909-50E2197F168D}" srcId="{F52DE196-69F1-430A-BD8F-D621D0CC2632}" destId="{4206EC38-AB0A-43DF-B2A6-26A8B86575CE}" srcOrd="4" destOrd="0" parTransId="{EC48C684-6409-4DF0-940E-58D66B3E60CC}" sibTransId="{8D2F0BDD-4A58-46AA-887B-EB61D537615D}"/>
    <dgm:cxn modelId="{5C1D836C-FEB3-4E66-A0F8-7D3FDBAA07E0}" srcId="{7E691675-5594-4369-9410-FACE29C5B813}" destId="{F52DE196-69F1-430A-BD8F-D621D0CC2632}" srcOrd="0" destOrd="0" parTransId="{BAEAFA26-25E2-450E-BB10-87298465C262}" sibTransId="{E7358B1D-9916-45D3-8547-5E853D55CE00}"/>
    <dgm:cxn modelId="{2E4BB7C4-DB08-423C-B081-725A1685B390}" srcId="{F52DE196-69F1-430A-BD8F-D621D0CC2632}" destId="{125EF01F-2C9F-47FE-941E-7FACA8204698}" srcOrd="2" destOrd="0" parTransId="{C6554018-54D3-477B-A96A-A4285C94A41A}" sibTransId="{9FD7CDFB-DF81-4371-968B-1A11277B06F0}"/>
    <dgm:cxn modelId="{16BCFB27-C98D-46CA-B545-C3A5241132B4}" srcId="{F52DE196-69F1-430A-BD8F-D621D0CC2632}" destId="{8437967B-19CC-4E07-9146-28AC8A55FFA4}" srcOrd="0" destOrd="0" parTransId="{B2AF29D3-0081-4AF7-AFE5-9A1A7855FC9C}" sibTransId="{AD16CE98-9C1A-4018-9262-64DF47A3454C}"/>
    <dgm:cxn modelId="{6D526EF8-77C7-42DD-9A40-74C544639915}" type="presOf" srcId="{4206EC38-AB0A-43DF-B2A6-26A8B86575CE}" destId="{E3FD1DF1-4EFC-4DDF-845B-6D42D78C443E}" srcOrd="0" destOrd="0" presId="urn:microsoft.com/office/officeart/2005/8/layout/radial6"/>
    <dgm:cxn modelId="{4842900B-FD34-4775-9DE6-FD82E0D5F4FD}" type="presOf" srcId="{C208C323-6E0B-4053-844E-F9E57835E2D3}" destId="{12E2BD70-4365-46C0-852B-C64984111B46}" srcOrd="0" destOrd="0" presId="urn:microsoft.com/office/officeart/2005/8/layout/radial6"/>
    <dgm:cxn modelId="{E8BBB9F0-5D4D-419D-992A-1E7D3C84DAE2}" srcId="{F52DE196-69F1-430A-BD8F-D621D0CC2632}" destId="{5D531999-BBF5-4BDA-A1CC-0F0EDC8B2BF5}" srcOrd="3" destOrd="0" parTransId="{586496A5-E002-4D43-B951-48A9DCE2EDC5}" sibTransId="{19A87E0A-0ECF-4C52-A78A-78F46E30137F}"/>
    <dgm:cxn modelId="{4EA6E5E0-4F6B-420A-BABA-6AFD55B28F79}" type="presOf" srcId="{125EF01F-2C9F-47FE-941E-7FACA8204698}" destId="{FBF7AC57-8D62-47F1-8409-E70C2DECDE68}" srcOrd="0" destOrd="0" presId="urn:microsoft.com/office/officeart/2005/8/layout/radial6"/>
    <dgm:cxn modelId="{AF313900-68BA-4621-B58B-0980FF331874}" type="presOf" srcId="{F52DE196-69F1-430A-BD8F-D621D0CC2632}" destId="{66A4B662-CD9A-456D-B02D-63F09D6BC72D}" srcOrd="0" destOrd="0" presId="urn:microsoft.com/office/officeart/2005/8/layout/radial6"/>
    <dgm:cxn modelId="{A8DBBDCA-38EA-40F7-8264-37D51CA59257}" type="presOf" srcId="{DC4AA6D0-EA18-412C-944A-E04B2B43BAA5}" destId="{CE99A830-67EB-4DC4-A324-C3158FE899BD}" srcOrd="0" destOrd="0" presId="urn:microsoft.com/office/officeart/2005/8/layout/radial6"/>
    <dgm:cxn modelId="{5B7EA309-3F88-4B8C-AEC1-92FDD8B1A8B2}" type="presOf" srcId="{8437967B-19CC-4E07-9146-28AC8A55FFA4}" destId="{091BF5D8-8110-487B-9877-C58E7430BD41}" srcOrd="0" destOrd="0" presId="urn:microsoft.com/office/officeart/2005/8/layout/radial6"/>
    <dgm:cxn modelId="{571A0F4A-A77D-4EDF-8A36-C77C775A4D92}" type="presOf" srcId="{9FD7CDFB-DF81-4371-968B-1A11277B06F0}" destId="{7C79982A-E13D-4957-80C1-66FFAC066EC7}" srcOrd="0" destOrd="0" presId="urn:microsoft.com/office/officeart/2005/8/layout/radial6"/>
    <dgm:cxn modelId="{2554B74D-2747-445E-9836-B4F825F03C35}" type="presOf" srcId="{8D2F0BDD-4A58-46AA-887B-EB61D537615D}" destId="{CF67F3CC-1734-45D2-A77C-A22333591F82}" srcOrd="0" destOrd="0" presId="urn:microsoft.com/office/officeart/2005/8/layout/radial6"/>
    <dgm:cxn modelId="{BC1A0311-957C-475B-8085-407B18457609}" type="presOf" srcId="{19A87E0A-0ECF-4C52-A78A-78F46E30137F}" destId="{9298429A-4168-45E1-974F-1AA78618153A}" srcOrd="0" destOrd="0" presId="urn:microsoft.com/office/officeart/2005/8/layout/radial6"/>
    <dgm:cxn modelId="{7A4F5E81-2450-46F6-9870-C72FCACF3A77}" type="presParOf" srcId="{DB661B78-022D-46D5-B9C8-61F104512671}" destId="{66A4B662-CD9A-456D-B02D-63F09D6BC72D}" srcOrd="0" destOrd="0" presId="urn:microsoft.com/office/officeart/2005/8/layout/radial6"/>
    <dgm:cxn modelId="{D2ED0AC1-DF61-43E3-B0A8-1E3706E819CD}" type="presParOf" srcId="{DB661B78-022D-46D5-B9C8-61F104512671}" destId="{091BF5D8-8110-487B-9877-C58E7430BD41}" srcOrd="1" destOrd="0" presId="urn:microsoft.com/office/officeart/2005/8/layout/radial6"/>
    <dgm:cxn modelId="{19AA8DB7-DAA7-4EFD-91C7-C910B4D2A6F3}" type="presParOf" srcId="{DB661B78-022D-46D5-B9C8-61F104512671}" destId="{CDB11D82-44BD-47FE-ABCC-8DA68DA58250}" srcOrd="2" destOrd="0" presId="urn:microsoft.com/office/officeart/2005/8/layout/radial6"/>
    <dgm:cxn modelId="{6631FBFC-13A5-4A20-85B7-3B64980D21B6}" type="presParOf" srcId="{DB661B78-022D-46D5-B9C8-61F104512671}" destId="{85D7630E-B385-4224-A70C-367514FA4ED4}" srcOrd="3" destOrd="0" presId="urn:microsoft.com/office/officeart/2005/8/layout/radial6"/>
    <dgm:cxn modelId="{A71C5F66-B1E5-4CA9-8C00-F198C4CDC503}" type="presParOf" srcId="{DB661B78-022D-46D5-B9C8-61F104512671}" destId="{12E2BD70-4365-46C0-852B-C64984111B46}" srcOrd="4" destOrd="0" presId="urn:microsoft.com/office/officeart/2005/8/layout/radial6"/>
    <dgm:cxn modelId="{06C8BB47-DDDB-4A86-A828-96EEAC847B42}" type="presParOf" srcId="{DB661B78-022D-46D5-B9C8-61F104512671}" destId="{BEBD452C-45C3-4977-AADE-255151BD3B33}" srcOrd="5" destOrd="0" presId="urn:microsoft.com/office/officeart/2005/8/layout/radial6"/>
    <dgm:cxn modelId="{A8BCA411-4A67-4C75-B29D-EE5A508F7A83}" type="presParOf" srcId="{DB661B78-022D-46D5-B9C8-61F104512671}" destId="{CE99A830-67EB-4DC4-A324-C3158FE899BD}" srcOrd="6" destOrd="0" presId="urn:microsoft.com/office/officeart/2005/8/layout/radial6"/>
    <dgm:cxn modelId="{73EC2832-C455-4826-A50C-4C17FADCFAA5}" type="presParOf" srcId="{DB661B78-022D-46D5-B9C8-61F104512671}" destId="{FBF7AC57-8D62-47F1-8409-E70C2DECDE68}" srcOrd="7" destOrd="0" presId="urn:microsoft.com/office/officeart/2005/8/layout/radial6"/>
    <dgm:cxn modelId="{9FCF461B-44F0-446D-B1D9-4E69AD06B726}" type="presParOf" srcId="{DB661B78-022D-46D5-B9C8-61F104512671}" destId="{CE9E66EF-5370-4FA4-9A1F-C42DC7DF8C11}" srcOrd="8" destOrd="0" presId="urn:microsoft.com/office/officeart/2005/8/layout/radial6"/>
    <dgm:cxn modelId="{055655D7-7C24-43B1-97CF-E5062970C110}" type="presParOf" srcId="{DB661B78-022D-46D5-B9C8-61F104512671}" destId="{7C79982A-E13D-4957-80C1-66FFAC066EC7}" srcOrd="9" destOrd="0" presId="urn:microsoft.com/office/officeart/2005/8/layout/radial6"/>
    <dgm:cxn modelId="{59F4D67A-09B5-4E51-8B92-635E7F0B5A21}" type="presParOf" srcId="{DB661B78-022D-46D5-B9C8-61F104512671}" destId="{EC894F5D-7D54-4DD8-A323-6C4326EFF6AF}" srcOrd="10" destOrd="0" presId="urn:microsoft.com/office/officeart/2005/8/layout/radial6"/>
    <dgm:cxn modelId="{20C61F38-D297-4CFA-8F06-1F0FDF3E9B8C}" type="presParOf" srcId="{DB661B78-022D-46D5-B9C8-61F104512671}" destId="{D8BD2E39-897B-493F-9103-20032E03AAFA}" srcOrd="11" destOrd="0" presId="urn:microsoft.com/office/officeart/2005/8/layout/radial6"/>
    <dgm:cxn modelId="{29ED6231-DB59-48CF-A919-F161CB825C6D}" type="presParOf" srcId="{DB661B78-022D-46D5-B9C8-61F104512671}" destId="{9298429A-4168-45E1-974F-1AA78618153A}" srcOrd="12" destOrd="0" presId="urn:microsoft.com/office/officeart/2005/8/layout/radial6"/>
    <dgm:cxn modelId="{BAF38029-E51A-4CE6-8ABD-F8CCF3F15B9A}" type="presParOf" srcId="{DB661B78-022D-46D5-B9C8-61F104512671}" destId="{E3FD1DF1-4EFC-4DDF-845B-6D42D78C443E}" srcOrd="13" destOrd="0" presId="urn:microsoft.com/office/officeart/2005/8/layout/radial6"/>
    <dgm:cxn modelId="{33EB5A2D-1DD2-4E5A-BAC7-23D46B1BE7E9}" type="presParOf" srcId="{DB661B78-022D-46D5-B9C8-61F104512671}" destId="{1FFC307E-BD2C-4143-80BB-6B9F741038BF}" srcOrd="14" destOrd="0" presId="urn:microsoft.com/office/officeart/2005/8/layout/radial6"/>
    <dgm:cxn modelId="{DA845A56-93FA-4DF8-AD10-A4D8129D8EDE}" type="presParOf" srcId="{DB661B78-022D-46D5-B9C8-61F104512671}" destId="{CF67F3CC-1734-45D2-A77C-A22333591F82}" srcOrd="15" destOrd="0" presId="urn:microsoft.com/office/officeart/2005/8/layout/radial6"/>
    <dgm:cxn modelId="{86CFCB5B-EAD0-47BC-BCAF-07376E3DCEDF}" type="presParOf" srcId="{DB661B78-022D-46D5-B9C8-61F104512671}" destId="{BFBD1812-2270-489C-A8CB-055204C967CF}" srcOrd="16" destOrd="0" presId="urn:microsoft.com/office/officeart/2005/8/layout/radial6"/>
    <dgm:cxn modelId="{E5486B11-37ED-4D7B-A147-6724ECE09527}" type="presParOf" srcId="{DB661B78-022D-46D5-B9C8-61F104512671}" destId="{300B60D7-70D6-4693-B198-FEE9A03FE6A3}" srcOrd="17" destOrd="0" presId="urn:microsoft.com/office/officeart/2005/8/layout/radial6"/>
    <dgm:cxn modelId="{63A0B454-92EF-43D3-B627-D8AD1863D319}" type="presParOf" srcId="{DB661B78-022D-46D5-B9C8-61F104512671}" destId="{B86F0D14-EF2F-4A72-8EAA-67C2A9E3F531}" srcOrd="18"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34ACD8-4C70-4314-AD6E-CCDE82F03318}" type="doc">
      <dgm:prSet loTypeId="urn:microsoft.com/office/officeart/2005/8/layout/gear1" loCatId="relationship" qsTypeId="urn:microsoft.com/office/officeart/2005/8/quickstyle/simple1" qsCatId="simple" csTypeId="urn:microsoft.com/office/officeart/2005/8/colors/accent1_5" csCatId="accent1" phldr="1"/>
      <dgm:spPr/>
    </dgm:pt>
    <dgm:pt modelId="{B82EC6B9-0CF3-4BC9-AAD6-C2A17E5A6AB0}">
      <dgm:prSet phldrT="[Text]"/>
      <dgm:spPr/>
      <dgm:t>
        <a:bodyPr/>
        <a:lstStyle/>
        <a:p>
          <a:r>
            <a:rPr lang="en-US" b="1" dirty="0">
              <a:solidFill>
                <a:schemeClr val="tx1"/>
              </a:solidFill>
            </a:rPr>
            <a:t>Fair</a:t>
          </a:r>
          <a:r>
            <a:rPr lang="en-US" b="1" baseline="0" dirty="0">
              <a:solidFill>
                <a:schemeClr val="tx1"/>
              </a:solidFill>
            </a:rPr>
            <a:t> </a:t>
          </a:r>
        </a:p>
        <a:p>
          <a:r>
            <a:rPr lang="en-US" b="1" baseline="0" dirty="0">
              <a:solidFill>
                <a:schemeClr val="tx1"/>
              </a:solidFill>
            </a:rPr>
            <a:t>operating </a:t>
          </a:r>
        </a:p>
        <a:p>
          <a:r>
            <a:rPr lang="en-US" b="1" baseline="0" dirty="0">
              <a:solidFill>
                <a:schemeClr val="tx1"/>
              </a:solidFill>
            </a:rPr>
            <a:t>practices</a:t>
          </a:r>
          <a:endParaRPr lang="en-GB" b="1" dirty="0">
            <a:solidFill>
              <a:schemeClr val="tx1"/>
            </a:solidFill>
          </a:endParaRPr>
        </a:p>
      </dgm:t>
    </dgm:pt>
    <dgm:pt modelId="{536F6186-DA8D-4699-BDF8-A5D90B8F1135}" type="parTrans" cxnId="{2F21C65F-6ECB-4483-88B9-25178BF5FD51}">
      <dgm:prSet/>
      <dgm:spPr/>
      <dgm:t>
        <a:bodyPr/>
        <a:lstStyle/>
        <a:p>
          <a:endParaRPr lang="en-GB"/>
        </a:p>
      </dgm:t>
    </dgm:pt>
    <dgm:pt modelId="{CF00EFA5-3A8E-402C-B1CC-2238A94436B8}" type="sibTrans" cxnId="{2F21C65F-6ECB-4483-88B9-25178BF5FD51}">
      <dgm:prSet/>
      <dgm:spPr/>
      <dgm:t>
        <a:bodyPr/>
        <a:lstStyle/>
        <a:p>
          <a:endParaRPr lang="en-GB"/>
        </a:p>
      </dgm:t>
    </dgm:pt>
    <dgm:pt modelId="{5A16D806-B73D-4EE0-8910-1D94CBC2CC54}">
      <dgm:prSet phldrT="[Text]"/>
      <dgm:spPr/>
      <dgm:t>
        <a:bodyPr/>
        <a:lstStyle/>
        <a:p>
          <a:r>
            <a:rPr lang="en-US" b="1" dirty="0">
              <a:solidFill>
                <a:schemeClr val="tx1"/>
              </a:solidFill>
            </a:rPr>
            <a:t>Good community relations</a:t>
          </a:r>
          <a:endParaRPr lang="en-GB" b="1" dirty="0">
            <a:solidFill>
              <a:schemeClr val="tx1"/>
            </a:solidFill>
          </a:endParaRPr>
        </a:p>
      </dgm:t>
    </dgm:pt>
    <dgm:pt modelId="{6FF8B874-613D-468C-904C-01AD3796B8A7}" type="parTrans" cxnId="{41332BB2-E950-4C36-BFD2-35B673D51AE9}">
      <dgm:prSet/>
      <dgm:spPr/>
      <dgm:t>
        <a:bodyPr/>
        <a:lstStyle/>
        <a:p>
          <a:endParaRPr lang="en-GB"/>
        </a:p>
      </dgm:t>
    </dgm:pt>
    <dgm:pt modelId="{2708A207-7D08-40BE-ADE2-BA0B2D4E61B9}" type="sibTrans" cxnId="{41332BB2-E950-4C36-BFD2-35B673D51AE9}">
      <dgm:prSet/>
      <dgm:spPr/>
      <dgm:t>
        <a:bodyPr/>
        <a:lstStyle/>
        <a:p>
          <a:endParaRPr lang="en-GB"/>
        </a:p>
      </dgm:t>
    </dgm:pt>
    <dgm:pt modelId="{07568367-E7F7-4626-9303-CB4366F94707}">
      <dgm:prSet phldrT="[Text]"/>
      <dgm:spPr/>
      <dgm:t>
        <a:bodyPr/>
        <a:lstStyle/>
        <a:p>
          <a:r>
            <a:rPr lang="en-US" b="1" dirty="0">
              <a:solidFill>
                <a:schemeClr val="tx1"/>
              </a:solidFill>
            </a:rPr>
            <a:t>Loyalty of workers and customers</a:t>
          </a:r>
          <a:endParaRPr lang="en-GB" b="1" dirty="0">
            <a:solidFill>
              <a:schemeClr val="tx1"/>
            </a:solidFill>
          </a:endParaRPr>
        </a:p>
      </dgm:t>
    </dgm:pt>
    <dgm:pt modelId="{6A9A9EE5-83AA-4908-B6B5-EBFB3BD19A4A}" type="parTrans" cxnId="{9D084D90-F1A5-4286-BBFD-46BDF06F1B5D}">
      <dgm:prSet/>
      <dgm:spPr/>
      <dgm:t>
        <a:bodyPr/>
        <a:lstStyle/>
        <a:p>
          <a:endParaRPr lang="en-GB"/>
        </a:p>
      </dgm:t>
    </dgm:pt>
    <dgm:pt modelId="{4B715C65-D7A4-4688-8D51-C88A3C97B19C}" type="sibTrans" cxnId="{9D084D90-F1A5-4286-BBFD-46BDF06F1B5D}">
      <dgm:prSet/>
      <dgm:spPr/>
      <dgm:t>
        <a:bodyPr/>
        <a:lstStyle/>
        <a:p>
          <a:endParaRPr lang="en-GB"/>
        </a:p>
      </dgm:t>
    </dgm:pt>
    <dgm:pt modelId="{7C11B94A-BA46-42C7-85B8-1BBB51D68C11}" type="pres">
      <dgm:prSet presAssocID="{4034ACD8-4C70-4314-AD6E-CCDE82F03318}" presName="composite" presStyleCnt="0">
        <dgm:presLayoutVars>
          <dgm:chMax val="3"/>
          <dgm:animLvl val="lvl"/>
          <dgm:resizeHandles val="exact"/>
        </dgm:presLayoutVars>
      </dgm:prSet>
      <dgm:spPr/>
    </dgm:pt>
    <dgm:pt modelId="{2C98CB10-9321-43FF-A695-20C8A01E767D}" type="pres">
      <dgm:prSet presAssocID="{B82EC6B9-0CF3-4BC9-AAD6-C2A17E5A6AB0}" presName="gear1" presStyleLbl="node1" presStyleIdx="0" presStyleCnt="3" custLinFactNeighborX="-1341" custLinFactNeighborY="-1341">
        <dgm:presLayoutVars>
          <dgm:chMax val="1"/>
          <dgm:bulletEnabled val="1"/>
        </dgm:presLayoutVars>
      </dgm:prSet>
      <dgm:spPr/>
      <dgm:t>
        <a:bodyPr/>
        <a:lstStyle/>
        <a:p>
          <a:endParaRPr lang="en-US"/>
        </a:p>
      </dgm:t>
    </dgm:pt>
    <dgm:pt modelId="{01C1D8CE-B337-47BF-9A73-DDCB83D69C49}" type="pres">
      <dgm:prSet presAssocID="{B82EC6B9-0CF3-4BC9-AAD6-C2A17E5A6AB0}" presName="gear1srcNode" presStyleLbl="node1" presStyleIdx="0" presStyleCnt="3"/>
      <dgm:spPr/>
      <dgm:t>
        <a:bodyPr/>
        <a:lstStyle/>
        <a:p>
          <a:endParaRPr lang="en-US"/>
        </a:p>
      </dgm:t>
    </dgm:pt>
    <dgm:pt modelId="{940D8B80-034B-4879-A724-0B6809DA24FB}" type="pres">
      <dgm:prSet presAssocID="{B82EC6B9-0CF3-4BC9-AAD6-C2A17E5A6AB0}" presName="gear1dstNode" presStyleLbl="node1" presStyleIdx="0" presStyleCnt="3"/>
      <dgm:spPr/>
      <dgm:t>
        <a:bodyPr/>
        <a:lstStyle/>
        <a:p>
          <a:endParaRPr lang="en-US"/>
        </a:p>
      </dgm:t>
    </dgm:pt>
    <dgm:pt modelId="{0C2A3955-765F-4833-AF31-F51E86151E6F}" type="pres">
      <dgm:prSet presAssocID="{5A16D806-B73D-4EE0-8910-1D94CBC2CC54}" presName="gear2" presStyleLbl="node1" presStyleIdx="1" presStyleCnt="3">
        <dgm:presLayoutVars>
          <dgm:chMax val="1"/>
          <dgm:bulletEnabled val="1"/>
        </dgm:presLayoutVars>
      </dgm:prSet>
      <dgm:spPr/>
      <dgm:t>
        <a:bodyPr/>
        <a:lstStyle/>
        <a:p>
          <a:endParaRPr lang="en-US"/>
        </a:p>
      </dgm:t>
    </dgm:pt>
    <dgm:pt modelId="{0D83A14D-1B8C-4F9A-AC2E-B740A42FB355}" type="pres">
      <dgm:prSet presAssocID="{5A16D806-B73D-4EE0-8910-1D94CBC2CC54}" presName="gear2srcNode" presStyleLbl="node1" presStyleIdx="1" presStyleCnt="3"/>
      <dgm:spPr/>
      <dgm:t>
        <a:bodyPr/>
        <a:lstStyle/>
        <a:p>
          <a:endParaRPr lang="en-US"/>
        </a:p>
      </dgm:t>
    </dgm:pt>
    <dgm:pt modelId="{0883DFAF-6C5B-48D5-844F-4E69C463897E}" type="pres">
      <dgm:prSet presAssocID="{5A16D806-B73D-4EE0-8910-1D94CBC2CC54}" presName="gear2dstNode" presStyleLbl="node1" presStyleIdx="1" presStyleCnt="3"/>
      <dgm:spPr/>
      <dgm:t>
        <a:bodyPr/>
        <a:lstStyle/>
        <a:p>
          <a:endParaRPr lang="en-US"/>
        </a:p>
      </dgm:t>
    </dgm:pt>
    <dgm:pt modelId="{BEDD9B87-2022-4588-8491-ADAC8DEB1135}" type="pres">
      <dgm:prSet presAssocID="{07568367-E7F7-4626-9303-CB4366F94707}" presName="gear3" presStyleLbl="node1" presStyleIdx="2" presStyleCnt="3"/>
      <dgm:spPr/>
      <dgm:t>
        <a:bodyPr/>
        <a:lstStyle/>
        <a:p>
          <a:endParaRPr lang="en-US"/>
        </a:p>
      </dgm:t>
    </dgm:pt>
    <dgm:pt modelId="{74D51AC1-7CA4-4470-93A2-67E19DA04EDC}" type="pres">
      <dgm:prSet presAssocID="{07568367-E7F7-4626-9303-CB4366F94707}" presName="gear3tx" presStyleLbl="node1" presStyleIdx="2" presStyleCnt="3">
        <dgm:presLayoutVars>
          <dgm:chMax val="1"/>
          <dgm:bulletEnabled val="1"/>
        </dgm:presLayoutVars>
      </dgm:prSet>
      <dgm:spPr/>
      <dgm:t>
        <a:bodyPr/>
        <a:lstStyle/>
        <a:p>
          <a:endParaRPr lang="en-US"/>
        </a:p>
      </dgm:t>
    </dgm:pt>
    <dgm:pt modelId="{5DA02B9D-2AB3-4B39-A469-C4A76C9207D3}" type="pres">
      <dgm:prSet presAssocID="{07568367-E7F7-4626-9303-CB4366F94707}" presName="gear3srcNode" presStyleLbl="node1" presStyleIdx="2" presStyleCnt="3"/>
      <dgm:spPr/>
      <dgm:t>
        <a:bodyPr/>
        <a:lstStyle/>
        <a:p>
          <a:endParaRPr lang="en-US"/>
        </a:p>
      </dgm:t>
    </dgm:pt>
    <dgm:pt modelId="{51C11ECA-F136-4E38-B1CA-EDBD4909F749}" type="pres">
      <dgm:prSet presAssocID="{07568367-E7F7-4626-9303-CB4366F94707}" presName="gear3dstNode" presStyleLbl="node1" presStyleIdx="2" presStyleCnt="3"/>
      <dgm:spPr/>
      <dgm:t>
        <a:bodyPr/>
        <a:lstStyle/>
        <a:p>
          <a:endParaRPr lang="en-US"/>
        </a:p>
      </dgm:t>
    </dgm:pt>
    <dgm:pt modelId="{01D0826B-E9A2-419A-9DA3-36366788D25E}" type="pres">
      <dgm:prSet presAssocID="{CF00EFA5-3A8E-402C-B1CC-2238A94436B8}" presName="connector1" presStyleLbl="sibTrans2D1" presStyleIdx="0" presStyleCnt="3"/>
      <dgm:spPr/>
      <dgm:t>
        <a:bodyPr/>
        <a:lstStyle/>
        <a:p>
          <a:endParaRPr lang="en-US"/>
        </a:p>
      </dgm:t>
    </dgm:pt>
    <dgm:pt modelId="{8290FB44-2C11-4420-8B97-01E7C1D4B415}" type="pres">
      <dgm:prSet presAssocID="{2708A207-7D08-40BE-ADE2-BA0B2D4E61B9}" presName="connector2" presStyleLbl="sibTrans2D1" presStyleIdx="1" presStyleCnt="3"/>
      <dgm:spPr/>
      <dgm:t>
        <a:bodyPr/>
        <a:lstStyle/>
        <a:p>
          <a:endParaRPr lang="en-US"/>
        </a:p>
      </dgm:t>
    </dgm:pt>
    <dgm:pt modelId="{D661B6BC-0CC2-4CAF-8732-E92A503424CA}" type="pres">
      <dgm:prSet presAssocID="{4B715C65-D7A4-4688-8D51-C88A3C97B19C}" presName="connector3" presStyleLbl="sibTrans2D1" presStyleIdx="2" presStyleCnt="3"/>
      <dgm:spPr/>
      <dgm:t>
        <a:bodyPr/>
        <a:lstStyle/>
        <a:p>
          <a:endParaRPr lang="en-US"/>
        </a:p>
      </dgm:t>
    </dgm:pt>
  </dgm:ptLst>
  <dgm:cxnLst>
    <dgm:cxn modelId="{C4634109-CEC4-452B-9198-A89202412AEA}" type="presOf" srcId="{07568367-E7F7-4626-9303-CB4366F94707}" destId="{51C11ECA-F136-4E38-B1CA-EDBD4909F749}" srcOrd="3" destOrd="0" presId="urn:microsoft.com/office/officeart/2005/8/layout/gear1"/>
    <dgm:cxn modelId="{784FA86A-A6E4-42B8-BCEA-76D63D92E181}" type="presOf" srcId="{07568367-E7F7-4626-9303-CB4366F94707}" destId="{74D51AC1-7CA4-4470-93A2-67E19DA04EDC}" srcOrd="1" destOrd="0" presId="urn:microsoft.com/office/officeart/2005/8/layout/gear1"/>
    <dgm:cxn modelId="{9D084D90-F1A5-4286-BBFD-46BDF06F1B5D}" srcId="{4034ACD8-4C70-4314-AD6E-CCDE82F03318}" destId="{07568367-E7F7-4626-9303-CB4366F94707}" srcOrd="2" destOrd="0" parTransId="{6A9A9EE5-83AA-4908-B6B5-EBFB3BD19A4A}" sibTransId="{4B715C65-D7A4-4688-8D51-C88A3C97B19C}"/>
    <dgm:cxn modelId="{948CC78D-F419-4A7A-8E51-0FED95E05D12}" type="presOf" srcId="{4B715C65-D7A4-4688-8D51-C88A3C97B19C}" destId="{D661B6BC-0CC2-4CAF-8732-E92A503424CA}" srcOrd="0" destOrd="0" presId="urn:microsoft.com/office/officeart/2005/8/layout/gear1"/>
    <dgm:cxn modelId="{995DD4A6-4F14-4F8E-9A7D-DF437C7F9E20}" type="presOf" srcId="{07568367-E7F7-4626-9303-CB4366F94707}" destId="{5DA02B9D-2AB3-4B39-A469-C4A76C9207D3}" srcOrd="2" destOrd="0" presId="urn:microsoft.com/office/officeart/2005/8/layout/gear1"/>
    <dgm:cxn modelId="{640F39F1-8DC6-4EAC-8D08-3331CBD918F7}" type="presOf" srcId="{2708A207-7D08-40BE-ADE2-BA0B2D4E61B9}" destId="{8290FB44-2C11-4420-8B97-01E7C1D4B415}" srcOrd="0" destOrd="0" presId="urn:microsoft.com/office/officeart/2005/8/layout/gear1"/>
    <dgm:cxn modelId="{2F21C65F-6ECB-4483-88B9-25178BF5FD51}" srcId="{4034ACD8-4C70-4314-AD6E-CCDE82F03318}" destId="{B82EC6B9-0CF3-4BC9-AAD6-C2A17E5A6AB0}" srcOrd="0" destOrd="0" parTransId="{536F6186-DA8D-4699-BDF8-A5D90B8F1135}" sibTransId="{CF00EFA5-3A8E-402C-B1CC-2238A94436B8}"/>
    <dgm:cxn modelId="{9F76F61A-9414-40AA-9261-12F5DE6673E5}" type="presOf" srcId="{5A16D806-B73D-4EE0-8910-1D94CBC2CC54}" destId="{0883DFAF-6C5B-48D5-844F-4E69C463897E}" srcOrd="2" destOrd="0" presId="urn:microsoft.com/office/officeart/2005/8/layout/gear1"/>
    <dgm:cxn modelId="{9C568511-34B0-4D1E-9259-04DC14DF4B46}" type="presOf" srcId="{5A16D806-B73D-4EE0-8910-1D94CBC2CC54}" destId="{0D83A14D-1B8C-4F9A-AC2E-B740A42FB355}" srcOrd="1" destOrd="0" presId="urn:microsoft.com/office/officeart/2005/8/layout/gear1"/>
    <dgm:cxn modelId="{1A65B123-EB62-4ED1-9B56-E26631EA81BC}" type="presOf" srcId="{B82EC6B9-0CF3-4BC9-AAD6-C2A17E5A6AB0}" destId="{940D8B80-034B-4879-A724-0B6809DA24FB}" srcOrd="2" destOrd="0" presId="urn:microsoft.com/office/officeart/2005/8/layout/gear1"/>
    <dgm:cxn modelId="{41332BB2-E950-4C36-BFD2-35B673D51AE9}" srcId="{4034ACD8-4C70-4314-AD6E-CCDE82F03318}" destId="{5A16D806-B73D-4EE0-8910-1D94CBC2CC54}" srcOrd="1" destOrd="0" parTransId="{6FF8B874-613D-468C-904C-01AD3796B8A7}" sibTransId="{2708A207-7D08-40BE-ADE2-BA0B2D4E61B9}"/>
    <dgm:cxn modelId="{9D78FC5A-CA67-41CF-8918-EA328E990B45}" type="presOf" srcId="{CF00EFA5-3A8E-402C-B1CC-2238A94436B8}" destId="{01D0826B-E9A2-419A-9DA3-36366788D25E}" srcOrd="0" destOrd="0" presId="urn:microsoft.com/office/officeart/2005/8/layout/gear1"/>
    <dgm:cxn modelId="{27F6682C-E4F8-48E1-AA33-E6D185063FB2}" type="presOf" srcId="{B82EC6B9-0CF3-4BC9-AAD6-C2A17E5A6AB0}" destId="{2C98CB10-9321-43FF-A695-20C8A01E767D}" srcOrd="0" destOrd="0" presId="urn:microsoft.com/office/officeart/2005/8/layout/gear1"/>
    <dgm:cxn modelId="{80FD9E5C-9CBA-435A-A855-C0D6A67D56E7}" type="presOf" srcId="{5A16D806-B73D-4EE0-8910-1D94CBC2CC54}" destId="{0C2A3955-765F-4833-AF31-F51E86151E6F}" srcOrd="0" destOrd="0" presId="urn:microsoft.com/office/officeart/2005/8/layout/gear1"/>
    <dgm:cxn modelId="{23A6281B-4E8C-4325-BE07-4CB634818E4B}" type="presOf" srcId="{4034ACD8-4C70-4314-AD6E-CCDE82F03318}" destId="{7C11B94A-BA46-42C7-85B8-1BBB51D68C11}" srcOrd="0" destOrd="0" presId="urn:microsoft.com/office/officeart/2005/8/layout/gear1"/>
    <dgm:cxn modelId="{41CF2613-F3A9-4D69-8DAD-35DEA0A0500D}" type="presOf" srcId="{B82EC6B9-0CF3-4BC9-AAD6-C2A17E5A6AB0}" destId="{01C1D8CE-B337-47BF-9A73-DDCB83D69C49}" srcOrd="1" destOrd="0" presId="urn:microsoft.com/office/officeart/2005/8/layout/gear1"/>
    <dgm:cxn modelId="{EA7529D9-CEAC-4694-8736-46FF621BC0FA}" type="presOf" srcId="{07568367-E7F7-4626-9303-CB4366F94707}" destId="{BEDD9B87-2022-4588-8491-ADAC8DEB1135}" srcOrd="0" destOrd="0" presId="urn:microsoft.com/office/officeart/2005/8/layout/gear1"/>
    <dgm:cxn modelId="{5E6C1384-79C1-410E-9A3F-2633767D83F4}" type="presParOf" srcId="{7C11B94A-BA46-42C7-85B8-1BBB51D68C11}" destId="{2C98CB10-9321-43FF-A695-20C8A01E767D}" srcOrd="0" destOrd="0" presId="urn:microsoft.com/office/officeart/2005/8/layout/gear1"/>
    <dgm:cxn modelId="{CAA8C2B4-A48D-4F3A-8E43-7DA58A516359}" type="presParOf" srcId="{7C11B94A-BA46-42C7-85B8-1BBB51D68C11}" destId="{01C1D8CE-B337-47BF-9A73-DDCB83D69C49}" srcOrd="1" destOrd="0" presId="urn:microsoft.com/office/officeart/2005/8/layout/gear1"/>
    <dgm:cxn modelId="{BCB57D23-17AF-47B0-8B4A-75EEFF4A282C}" type="presParOf" srcId="{7C11B94A-BA46-42C7-85B8-1BBB51D68C11}" destId="{940D8B80-034B-4879-A724-0B6809DA24FB}" srcOrd="2" destOrd="0" presId="urn:microsoft.com/office/officeart/2005/8/layout/gear1"/>
    <dgm:cxn modelId="{54956B54-26D8-4CF2-80D9-4EBDF8129C33}" type="presParOf" srcId="{7C11B94A-BA46-42C7-85B8-1BBB51D68C11}" destId="{0C2A3955-765F-4833-AF31-F51E86151E6F}" srcOrd="3" destOrd="0" presId="urn:microsoft.com/office/officeart/2005/8/layout/gear1"/>
    <dgm:cxn modelId="{AFF7ECC2-1DA3-4989-A822-E3511ABA8145}" type="presParOf" srcId="{7C11B94A-BA46-42C7-85B8-1BBB51D68C11}" destId="{0D83A14D-1B8C-4F9A-AC2E-B740A42FB355}" srcOrd="4" destOrd="0" presId="urn:microsoft.com/office/officeart/2005/8/layout/gear1"/>
    <dgm:cxn modelId="{86A08E97-98CD-433E-A505-55C56B0F035E}" type="presParOf" srcId="{7C11B94A-BA46-42C7-85B8-1BBB51D68C11}" destId="{0883DFAF-6C5B-48D5-844F-4E69C463897E}" srcOrd="5" destOrd="0" presId="urn:microsoft.com/office/officeart/2005/8/layout/gear1"/>
    <dgm:cxn modelId="{DA451429-1C21-4389-BE12-E109C0619B61}" type="presParOf" srcId="{7C11B94A-BA46-42C7-85B8-1BBB51D68C11}" destId="{BEDD9B87-2022-4588-8491-ADAC8DEB1135}" srcOrd="6" destOrd="0" presId="urn:microsoft.com/office/officeart/2005/8/layout/gear1"/>
    <dgm:cxn modelId="{FC3C037C-7A3D-43D3-AFA4-8DDD0B886DC0}" type="presParOf" srcId="{7C11B94A-BA46-42C7-85B8-1BBB51D68C11}" destId="{74D51AC1-7CA4-4470-93A2-67E19DA04EDC}" srcOrd="7" destOrd="0" presId="urn:microsoft.com/office/officeart/2005/8/layout/gear1"/>
    <dgm:cxn modelId="{3C94D4E9-ABA0-4CC5-9A68-3C6108CEEBD0}" type="presParOf" srcId="{7C11B94A-BA46-42C7-85B8-1BBB51D68C11}" destId="{5DA02B9D-2AB3-4B39-A469-C4A76C9207D3}" srcOrd="8" destOrd="0" presId="urn:microsoft.com/office/officeart/2005/8/layout/gear1"/>
    <dgm:cxn modelId="{F80FE183-AA27-491F-8E6F-1538C60D93FE}" type="presParOf" srcId="{7C11B94A-BA46-42C7-85B8-1BBB51D68C11}" destId="{51C11ECA-F136-4E38-B1CA-EDBD4909F749}" srcOrd="9" destOrd="0" presId="urn:microsoft.com/office/officeart/2005/8/layout/gear1"/>
    <dgm:cxn modelId="{89EC08C0-B684-4215-BDF2-8864D08F4909}" type="presParOf" srcId="{7C11B94A-BA46-42C7-85B8-1BBB51D68C11}" destId="{01D0826B-E9A2-419A-9DA3-36366788D25E}" srcOrd="10" destOrd="0" presId="urn:microsoft.com/office/officeart/2005/8/layout/gear1"/>
    <dgm:cxn modelId="{ECC6D538-C45F-447F-82CD-0D75FB7060A4}" type="presParOf" srcId="{7C11B94A-BA46-42C7-85B8-1BBB51D68C11}" destId="{8290FB44-2C11-4420-8B97-01E7C1D4B415}" srcOrd="11" destOrd="0" presId="urn:microsoft.com/office/officeart/2005/8/layout/gear1"/>
    <dgm:cxn modelId="{4D4B4068-EF7E-47D2-9311-C8B8E708914E}" type="presParOf" srcId="{7C11B94A-BA46-42C7-85B8-1BBB51D68C11}" destId="{D661B6BC-0CC2-4CAF-8732-E92A503424CA}"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6F06FF-93B8-4941-8B42-0EC09ACB0263}"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B82419D4-E1A0-486E-B76D-35F671C11102}">
      <dgm:prSet phldrT="[Text]" custT="1"/>
      <dgm:spPr/>
      <dgm:t>
        <a:bodyPr/>
        <a:lstStyle/>
        <a:p>
          <a:r>
            <a:rPr lang="en-US" sz="1600" dirty="0"/>
            <a:t>Owners</a:t>
          </a:r>
          <a:r>
            <a:rPr lang="en-US" sz="1600" baseline="0" dirty="0"/>
            <a:t> / Directors</a:t>
          </a:r>
          <a:endParaRPr lang="en-US" sz="1600" dirty="0"/>
        </a:p>
      </dgm:t>
    </dgm:pt>
    <dgm:pt modelId="{CF3E2C2F-88BB-4E4A-A532-B62B77C1B2B7}" type="parTrans" cxnId="{2842C014-CAFE-4555-8CB0-99D35B841346}">
      <dgm:prSet/>
      <dgm:spPr/>
      <dgm:t>
        <a:bodyPr/>
        <a:lstStyle/>
        <a:p>
          <a:endParaRPr lang="en-US" sz="2000"/>
        </a:p>
      </dgm:t>
    </dgm:pt>
    <dgm:pt modelId="{CBC48270-1E30-4E25-8C20-A5FE20C568E7}" type="sibTrans" cxnId="{2842C014-CAFE-4555-8CB0-99D35B841346}">
      <dgm:prSet/>
      <dgm:spPr/>
      <dgm:t>
        <a:bodyPr/>
        <a:lstStyle/>
        <a:p>
          <a:endParaRPr lang="en-US" sz="2000"/>
        </a:p>
      </dgm:t>
    </dgm:pt>
    <dgm:pt modelId="{8C62AD57-00B8-4CD1-A9C7-4C98A9820EAC}">
      <dgm:prSet phldrT="[Text]" custT="1"/>
      <dgm:spPr/>
      <dgm:t>
        <a:bodyPr/>
        <a:lstStyle/>
        <a:p>
          <a:r>
            <a:rPr lang="en-US" sz="1600" dirty="0"/>
            <a:t>Suppliers</a:t>
          </a:r>
        </a:p>
      </dgm:t>
    </dgm:pt>
    <dgm:pt modelId="{93E55420-6525-4018-9519-D92099615BEE}" type="parTrans" cxnId="{7B4D2E79-CEEF-48F9-8EE4-8B0B3D6BCA35}">
      <dgm:prSet/>
      <dgm:spPr/>
      <dgm:t>
        <a:bodyPr/>
        <a:lstStyle/>
        <a:p>
          <a:endParaRPr lang="en-US" sz="2000"/>
        </a:p>
      </dgm:t>
    </dgm:pt>
    <dgm:pt modelId="{016801BD-6B4F-40F3-80B6-F734596D2093}" type="sibTrans" cxnId="{7B4D2E79-CEEF-48F9-8EE4-8B0B3D6BCA35}">
      <dgm:prSet/>
      <dgm:spPr/>
      <dgm:t>
        <a:bodyPr/>
        <a:lstStyle/>
        <a:p>
          <a:endParaRPr lang="en-US" sz="2000"/>
        </a:p>
      </dgm:t>
    </dgm:pt>
    <dgm:pt modelId="{DE5AF409-5D20-4C58-BDB4-8682A4EECF98}">
      <dgm:prSet phldrT="[Text]" custT="1"/>
      <dgm:spPr/>
      <dgm:t>
        <a:bodyPr/>
        <a:lstStyle/>
        <a:p>
          <a:r>
            <a:rPr lang="en-US" sz="1400" dirty="0"/>
            <a:t>Customers / Clients / Purchasers</a:t>
          </a:r>
        </a:p>
      </dgm:t>
    </dgm:pt>
    <dgm:pt modelId="{D070E6F8-FBD6-449E-A3D3-C59AA14836EC}" type="parTrans" cxnId="{A29A41DD-F49C-4952-BB4C-E4D727E2EA2E}">
      <dgm:prSet/>
      <dgm:spPr/>
      <dgm:t>
        <a:bodyPr/>
        <a:lstStyle/>
        <a:p>
          <a:endParaRPr lang="en-US" sz="2000"/>
        </a:p>
      </dgm:t>
    </dgm:pt>
    <dgm:pt modelId="{10EBEF9D-0A79-4EC0-82F7-771B1F553EC7}" type="sibTrans" cxnId="{A29A41DD-F49C-4952-BB4C-E4D727E2EA2E}">
      <dgm:prSet/>
      <dgm:spPr/>
      <dgm:t>
        <a:bodyPr/>
        <a:lstStyle/>
        <a:p>
          <a:endParaRPr lang="en-US" sz="2000"/>
        </a:p>
      </dgm:t>
    </dgm:pt>
    <dgm:pt modelId="{3BBFE834-7F0A-44AE-B2E0-5B7186F5C6E5}">
      <dgm:prSet phldrT="[Text]" custT="1"/>
      <dgm:spPr/>
      <dgm:t>
        <a:bodyPr/>
        <a:lstStyle/>
        <a:p>
          <a:r>
            <a:rPr lang="en-US" sz="1600" dirty="0"/>
            <a:t>Community residents</a:t>
          </a:r>
        </a:p>
      </dgm:t>
    </dgm:pt>
    <dgm:pt modelId="{567E86B4-7568-4594-9B57-D0623CC0AA83}" type="parTrans" cxnId="{E08A006B-240A-4652-A1A5-F5F1F038D473}">
      <dgm:prSet/>
      <dgm:spPr/>
      <dgm:t>
        <a:bodyPr/>
        <a:lstStyle/>
        <a:p>
          <a:endParaRPr lang="en-US" sz="2000"/>
        </a:p>
      </dgm:t>
    </dgm:pt>
    <dgm:pt modelId="{F779520D-DE86-422C-B4DE-187EB4824915}" type="sibTrans" cxnId="{E08A006B-240A-4652-A1A5-F5F1F038D473}">
      <dgm:prSet/>
      <dgm:spPr/>
      <dgm:t>
        <a:bodyPr/>
        <a:lstStyle/>
        <a:p>
          <a:endParaRPr lang="en-US" sz="2000"/>
        </a:p>
      </dgm:t>
    </dgm:pt>
    <dgm:pt modelId="{8DFEAD7F-C497-4527-8DF3-E7D90406B502}">
      <dgm:prSet phldrT="[Text]" custT="1"/>
      <dgm:spPr/>
      <dgm:t>
        <a:bodyPr/>
        <a:lstStyle/>
        <a:p>
          <a:r>
            <a:rPr lang="en-US" sz="1600" dirty="0"/>
            <a:t>Natural environment (air, land, flora, fauna, earth, water) </a:t>
          </a:r>
          <a:r>
            <a:rPr lang="en-US" sz="1600" dirty="0" smtClean="0"/>
            <a:t>–represented by scientist</a:t>
          </a:r>
          <a:r>
            <a:rPr lang="en-US" sz="1600" dirty="0" smtClean="0">
              <a:solidFill>
                <a:schemeClr val="bg1"/>
              </a:solidFill>
            </a:rPr>
            <a:t>s</a:t>
          </a:r>
          <a:r>
            <a:rPr lang="en-US" sz="1600" dirty="0">
              <a:solidFill>
                <a:schemeClr val="bg1"/>
              </a:solidFill>
            </a:rPr>
            <a:t>, officials, local residents, NGOs, etc.</a:t>
          </a:r>
        </a:p>
      </dgm:t>
    </dgm:pt>
    <dgm:pt modelId="{CD313D94-738C-4408-944B-75A440A535A7}" type="parTrans" cxnId="{79E674E3-4900-4719-9526-25F8C18D7454}">
      <dgm:prSet/>
      <dgm:spPr/>
      <dgm:t>
        <a:bodyPr/>
        <a:lstStyle/>
        <a:p>
          <a:endParaRPr lang="en-US" sz="2000"/>
        </a:p>
      </dgm:t>
    </dgm:pt>
    <dgm:pt modelId="{47EC0593-1F36-48B4-BDF7-ECA896F7E6A8}" type="sibTrans" cxnId="{79E674E3-4900-4719-9526-25F8C18D7454}">
      <dgm:prSet/>
      <dgm:spPr/>
      <dgm:t>
        <a:bodyPr/>
        <a:lstStyle/>
        <a:p>
          <a:endParaRPr lang="en-US" sz="2000"/>
        </a:p>
      </dgm:t>
    </dgm:pt>
    <dgm:pt modelId="{3C6A3B3A-B134-42E8-9B28-36687FE2E45B}">
      <dgm:prSet phldrT="[Text]" custT="1"/>
      <dgm:spPr/>
      <dgm:t>
        <a:bodyPr/>
        <a:lstStyle/>
        <a:p>
          <a:r>
            <a:rPr lang="en-US" sz="1600" dirty="0"/>
            <a:t>Governmental bodies</a:t>
          </a:r>
        </a:p>
      </dgm:t>
    </dgm:pt>
    <dgm:pt modelId="{367774FC-1B9E-4FAD-B24F-7CBC7B099704}" type="parTrans" cxnId="{8B0A92A7-E529-48A9-A998-EB198954C34D}">
      <dgm:prSet/>
      <dgm:spPr/>
      <dgm:t>
        <a:bodyPr/>
        <a:lstStyle/>
        <a:p>
          <a:endParaRPr lang="en-US" sz="2000"/>
        </a:p>
      </dgm:t>
    </dgm:pt>
    <dgm:pt modelId="{0F0F90B8-BA59-4391-ADF4-9F1AB8797D0E}" type="sibTrans" cxnId="{8B0A92A7-E529-48A9-A998-EB198954C34D}">
      <dgm:prSet/>
      <dgm:spPr/>
      <dgm:t>
        <a:bodyPr/>
        <a:lstStyle/>
        <a:p>
          <a:endParaRPr lang="en-US" sz="2000"/>
        </a:p>
      </dgm:t>
    </dgm:pt>
    <dgm:pt modelId="{142A7C40-256C-4FBB-9648-71B2A15E7627}">
      <dgm:prSet phldrT="[Text]" custT="1"/>
      <dgm:spPr/>
      <dgm:t>
        <a:bodyPr/>
        <a:lstStyle/>
        <a:p>
          <a:r>
            <a:rPr lang="en-US" sz="1600" dirty="0" smtClean="0"/>
            <a:t>Employees / Workers</a:t>
          </a:r>
          <a:r>
            <a:rPr lang="en-US" sz="1600" dirty="0"/>
            <a:t/>
          </a:r>
          <a:br>
            <a:rPr lang="en-US" sz="1600" dirty="0"/>
          </a:br>
          <a:r>
            <a:rPr lang="en-US" sz="1600" dirty="0"/>
            <a:t>Full time, part time</a:t>
          </a:r>
          <a:r>
            <a:rPr lang="en-US" sz="1600" dirty="0" smtClean="0"/>
            <a:t>, informal,  </a:t>
          </a:r>
          <a:r>
            <a:rPr lang="en-US" sz="1600" dirty="0"/>
            <a:t>temporary, </a:t>
          </a:r>
          <a:r>
            <a:rPr lang="en-US" sz="1600" dirty="0" smtClean="0"/>
            <a:t>seasonal, outsourced,  </a:t>
          </a:r>
          <a:r>
            <a:rPr lang="en-US" sz="1600" dirty="0"/>
            <a:t>etc.</a:t>
          </a:r>
        </a:p>
      </dgm:t>
    </dgm:pt>
    <dgm:pt modelId="{B7479145-7A80-48D3-9F6C-471D9DF19A7B}" type="parTrans" cxnId="{D7F2EB2E-02F5-4D2C-92A1-3D73836ED466}">
      <dgm:prSet/>
      <dgm:spPr/>
      <dgm:t>
        <a:bodyPr/>
        <a:lstStyle/>
        <a:p>
          <a:endParaRPr lang="en-US" sz="2000"/>
        </a:p>
      </dgm:t>
    </dgm:pt>
    <dgm:pt modelId="{7A585C16-2D49-46C5-B5FF-9159744B980B}" type="sibTrans" cxnId="{D7F2EB2E-02F5-4D2C-92A1-3D73836ED466}">
      <dgm:prSet/>
      <dgm:spPr/>
      <dgm:t>
        <a:bodyPr/>
        <a:lstStyle/>
        <a:p>
          <a:endParaRPr lang="en-US" sz="2000"/>
        </a:p>
      </dgm:t>
    </dgm:pt>
    <dgm:pt modelId="{E6B5E55F-27A2-40F4-90B7-80967F21ABB9}" type="pres">
      <dgm:prSet presAssocID="{016F06FF-93B8-4941-8B42-0EC09ACB0263}" presName="composite" presStyleCnt="0">
        <dgm:presLayoutVars>
          <dgm:chMax val="5"/>
          <dgm:dir/>
          <dgm:animLvl val="ctr"/>
          <dgm:resizeHandles val="exact"/>
        </dgm:presLayoutVars>
      </dgm:prSet>
      <dgm:spPr/>
      <dgm:t>
        <a:bodyPr/>
        <a:lstStyle/>
        <a:p>
          <a:endParaRPr lang="en-US"/>
        </a:p>
      </dgm:t>
    </dgm:pt>
    <dgm:pt modelId="{9B948320-A13F-4984-AA93-719F24B2E70C}" type="pres">
      <dgm:prSet presAssocID="{016F06FF-93B8-4941-8B42-0EC09ACB0263}" presName="cycle" presStyleCnt="0"/>
      <dgm:spPr/>
    </dgm:pt>
    <dgm:pt modelId="{9D9C255E-732C-480F-B602-AF40CE26E743}" type="pres">
      <dgm:prSet presAssocID="{016F06FF-93B8-4941-8B42-0EC09ACB0263}" presName="centerShape" presStyleCnt="0"/>
      <dgm:spPr/>
    </dgm:pt>
    <dgm:pt modelId="{C263DCDB-9C07-48C0-90BE-BE8ABEB99D30}" type="pres">
      <dgm:prSet presAssocID="{016F06FF-93B8-4941-8B42-0EC09ACB0263}" presName="connSite" presStyleLbl="node1" presStyleIdx="0" presStyleCnt="8"/>
      <dgm:spPr/>
    </dgm:pt>
    <dgm:pt modelId="{C380AB24-4B95-47A5-8D08-3DABD0D6A0C3}" type="pres">
      <dgm:prSet presAssocID="{016F06FF-93B8-4941-8B42-0EC09ACB0263}" presName="visible" presStyleLbl="node1" presStyleIdx="0" presStyleCnt="8" custScaleX="133208" custScaleY="96925" custLinFactNeighborX="-16354" custLinFactNeighborY="-12394"/>
      <dgm:spPr>
        <a:blipFill rotWithShape="0">
          <a:blip xmlns:r="http://schemas.openxmlformats.org/officeDocument/2006/relationships" r:embed="rId1"/>
          <a:stretch>
            <a:fillRect/>
          </a:stretch>
        </a:blipFill>
      </dgm:spPr>
    </dgm:pt>
    <dgm:pt modelId="{7BBEE78A-B5F7-49AA-A0D0-979E845B79CA}" type="pres">
      <dgm:prSet presAssocID="{CF3E2C2F-88BB-4E4A-A532-B62B77C1B2B7}" presName="Name25" presStyleLbl="parChTrans1D1" presStyleIdx="0" presStyleCnt="7"/>
      <dgm:spPr/>
      <dgm:t>
        <a:bodyPr/>
        <a:lstStyle/>
        <a:p>
          <a:endParaRPr lang="en-US"/>
        </a:p>
      </dgm:t>
    </dgm:pt>
    <dgm:pt modelId="{3C05099C-BA75-4897-9995-6B3B6A9B2227}" type="pres">
      <dgm:prSet presAssocID="{B82419D4-E1A0-486E-B76D-35F671C11102}" presName="node" presStyleCnt="0"/>
      <dgm:spPr/>
    </dgm:pt>
    <dgm:pt modelId="{4D415A4C-EC51-4797-9FF5-E389A2EBFE2D}" type="pres">
      <dgm:prSet presAssocID="{B82419D4-E1A0-486E-B76D-35F671C11102}" presName="parentNode" presStyleLbl="node1" presStyleIdx="1" presStyleCnt="8" custScaleX="393616" custScaleY="186328" custLinFactX="-200000" custLinFactY="51858" custLinFactNeighborX="-235289" custLinFactNeighborY="100000">
        <dgm:presLayoutVars>
          <dgm:chMax val="1"/>
          <dgm:bulletEnabled val="1"/>
        </dgm:presLayoutVars>
      </dgm:prSet>
      <dgm:spPr/>
      <dgm:t>
        <a:bodyPr/>
        <a:lstStyle/>
        <a:p>
          <a:endParaRPr lang="en-US"/>
        </a:p>
      </dgm:t>
    </dgm:pt>
    <dgm:pt modelId="{A5B67DBE-4A27-4B12-AD6E-BFA5955CDC2C}" type="pres">
      <dgm:prSet presAssocID="{B82419D4-E1A0-486E-B76D-35F671C11102}" presName="childNode" presStyleLbl="revTx" presStyleIdx="0" presStyleCnt="0">
        <dgm:presLayoutVars>
          <dgm:bulletEnabled val="1"/>
        </dgm:presLayoutVars>
      </dgm:prSet>
      <dgm:spPr/>
    </dgm:pt>
    <dgm:pt modelId="{4919AFC5-1092-406D-9D1B-F801D41902AF}" type="pres">
      <dgm:prSet presAssocID="{93E55420-6525-4018-9519-D92099615BEE}" presName="Name25" presStyleLbl="parChTrans1D1" presStyleIdx="1" presStyleCnt="7"/>
      <dgm:spPr/>
      <dgm:t>
        <a:bodyPr/>
        <a:lstStyle/>
        <a:p>
          <a:endParaRPr lang="en-US"/>
        </a:p>
      </dgm:t>
    </dgm:pt>
    <dgm:pt modelId="{CA24F57C-EA5C-45F7-9059-24A4CA2B446B}" type="pres">
      <dgm:prSet presAssocID="{8C62AD57-00B8-4CD1-A9C7-4C98A9820EAC}" presName="node" presStyleCnt="0"/>
      <dgm:spPr/>
    </dgm:pt>
    <dgm:pt modelId="{FB737F91-5164-4CD0-8F37-FA5F328B6742}" type="pres">
      <dgm:prSet presAssocID="{8C62AD57-00B8-4CD1-A9C7-4C98A9820EAC}" presName="parentNode" presStyleLbl="node1" presStyleIdx="2" presStyleCnt="8" custAng="0" custScaleX="355430" custScaleY="161276" custLinFactX="-72825" custLinFactNeighborX="-100000" custLinFactNeighborY="-93060">
        <dgm:presLayoutVars>
          <dgm:chMax val="1"/>
          <dgm:bulletEnabled val="1"/>
        </dgm:presLayoutVars>
      </dgm:prSet>
      <dgm:spPr/>
      <dgm:t>
        <a:bodyPr/>
        <a:lstStyle/>
        <a:p>
          <a:endParaRPr lang="en-US"/>
        </a:p>
      </dgm:t>
    </dgm:pt>
    <dgm:pt modelId="{EEFE628A-16DD-4CE2-B8FE-A09E9D8BACA1}" type="pres">
      <dgm:prSet presAssocID="{8C62AD57-00B8-4CD1-A9C7-4C98A9820EAC}" presName="childNode" presStyleLbl="revTx" presStyleIdx="0" presStyleCnt="0">
        <dgm:presLayoutVars>
          <dgm:bulletEnabled val="1"/>
        </dgm:presLayoutVars>
      </dgm:prSet>
      <dgm:spPr/>
    </dgm:pt>
    <dgm:pt modelId="{76137398-4A16-43C2-BB39-C5F25BB41CAC}" type="pres">
      <dgm:prSet presAssocID="{D070E6F8-FBD6-449E-A3D3-C59AA14836EC}" presName="Name25" presStyleLbl="parChTrans1D1" presStyleIdx="2" presStyleCnt="7"/>
      <dgm:spPr/>
      <dgm:t>
        <a:bodyPr/>
        <a:lstStyle/>
        <a:p>
          <a:endParaRPr lang="en-US"/>
        </a:p>
      </dgm:t>
    </dgm:pt>
    <dgm:pt modelId="{C4C383D3-5830-4135-8DB7-987F647FD22C}" type="pres">
      <dgm:prSet presAssocID="{DE5AF409-5D20-4C58-BDB4-8682A4EECF98}" presName="node" presStyleCnt="0"/>
      <dgm:spPr/>
    </dgm:pt>
    <dgm:pt modelId="{4BC53A37-DAEC-4116-8938-1048D1F49B14}" type="pres">
      <dgm:prSet presAssocID="{DE5AF409-5D20-4C58-BDB4-8682A4EECF98}" presName="parentNode" presStyleLbl="node1" presStyleIdx="3" presStyleCnt="8" custScaleX="650668" custScaleY="184452" custLinFactX="125400" custLinFactY="-100000" custLinFactNeighborX="200000" custLinFactNeighborY="-196569">
        <dgm:presLayoutVars>
          <dgm:chMax val="1"/>
          <dgm:bulletEnabled val="1"/>
        </dgm:presLayoutVars>
      </dgm:prSet>
      <dgm:spPr/>
      <dgm:t>
        <a:bodyPr/>
        <a:lstStyle/>
        <a:p>
          <a:endParaRPr lang="en-US"/>
        </a:p>
      </dgm:t>
    </dgm:pt>
    <dgm:pt modelId="{B6F01394-BFF0-4F9A-9826-DE460EF58650}" type="pres">
      <dgm:prSet presAssocID="{DE5AF409-5D20-4C58-BDB4-8682A4EECF98}" presName="childNode" presStyleLbl="revTx" presStyleIdx="0" presStyleCnt="0">
        <dgm:presLayoutVars>
          <dgm:bulletEnabled val="1"/>
        </dgm:presLayoutVars>
      </dgm:prSet>
      <dgm:spPr/>
    </dgm:pt>
    <dgm:pt modelId="{EC917E0A-422C-4613-B118-DFF46D8B3732}" type="pres">
      <dgm:prSet presAssocID="{367774FC-1B9E-4FAD-B24F-7CBC7B099704}" presName="Name25" presStyleLbl="parChTrans1D1" presStyleIdx="3" presStyleCnt="7"/>
      <dgm:spPr/>
      <dgm:t>
        <a:bodyPr/>
        <a:lstStyle/>
        <a:p>
          <a:endParaRPr lang="en-US"/>
        </a:p>
      </dgm:t>
    </dgm:pt>
    <dgm:pt modelId="{45633992-FE22-4784-9AF9-478213BEC940}" type="pres">
      <dgm:prSet presAssocID="{3C6A3B3A-B134-42E8-9B28-36687FE2E45B}" presName="node" presStyleCnt="0"/>
      <dgm:spPr/>
    </dgm:pt>
    <dgm:pt modelId="{2D2D02DC-BA27-4858-9DF7-6E6B90C85074}" type="pres">
      <dgm:prSet presAssocID="{3C6A3B3A-B134-42E8-9B28-36687FE2E45B}" presName="parentNode" presStyleLbl="node1" presStyleIdx="4" presStyleCnt="8" custScaleX="561044" custScaleY="198047" custLinFactX="100000" custLinFactY="-100000" custLinFactNeighborX="104920" custLinFactNeighborY="-187902">
        <dgm:presLayoutVars>
          <dgm:chMax val="1"/>
          <dgm:bulletEnabled val="1"/>
        </dgm:presLayoutVars>
      </dgm:prSet>
      <dgm:spPr/>
      <dgm:t>
        <a:bodyPr/>
        <a:lstStyle/>
        <a:p>
          <a:endParaRPr lang="en-US"/>
        </a:p>
      </dgm:t>
    </dgm:pt>
    <dgm:pt modelId="{ACAFAFF4-DD48-4C56-A536-61AEDCAC4B5B}" type="pres">
      <dgm:prSet presAssocID="{3C6A3B3A-B134-42E8-9B28-36687FE2E45B}" presName="childNode" presStyleLbl="revTx" presStyleIdx="0" presStyleCnt="0">
        <dgm:presLayoutVars>
          <dgm:bulletEnabled val="1"/>
        </dgm:presLayoutVars>
      </dgm:prSet>
      <dgm:spPr/>
    </dgm:pt>
    <dgm:pt modelId="{E8516B0F-6E7B-4756-8DB9-2806F1AF8B01}" type="pres">
      <dgm:prSet presAssocID="{CD313D94-738C-4408-944B-75A440A535A7}" presName="Name25" presStyleLbl="parChTrans1D1" presStyleIdx="4" presStyleCnt="7"/>
      <dgm:spPr/>
      <dgm:t>
        <a:bodyPr/>
        <a:lstStyle/>
        <a:p>
          <a:endParaRPr lang="en-US"/>
        </a:p>
      </dgm:t>
    </dgm:pt>
    <dgm:pt modelId="{0C1127AD-7C73-4388-ABC8-4365D4347794}" type="pres">
      <dgm:prSet presAssocID="{8DFEAD7F-C497-4527-8DF3-E7D90406B502}" presName="node" presStyleCnt="0"/>
      <dgm:spPr/>
    </dgm:pt>
    <dgm:pt modelId="{B809AD55-FC9B-43D7-A9B0-B7C70BC80DE2}" type="pres">
      <dgm:prSet presAssocID="{8DFEAD7F-C497-4527-8DF3-E7D90406B502}" presName="parentNode" presStyleLbl="node1" presStyleIdx="5" presStyleCnt="8" custAng="0" custScaleX="1159515" custScaleY="350290" custLinFactX="111343" custLinFactY="-100000" custLinFactNeighborX="200000" custLinFactNeighborY="-127517">
        <dgm:presLayoutVars>
          <dgm:chMax val="1"/>
          <dgm:bulletEnabled val="1"/>
        </dgm:presLayoutVars>
      </dgm:prSet>
      <dgm:spPr/>
      <dgm:t>
        <a:bodyPr/>
        <a:lstStyle/>
        <a:p>
          <a:endParaRPr lang="en-US"/>
        </a:p>
      </dgm:t>
    </dgm:pt>
    <dgm:pt modelId="{271BFD7E-7595-4E1F-A121-A0C6C5ABDF65}" type="pres">
      <dgm:prSet presAssocID="{8DFEAD7F-C497-4527-8DF3-E7D90406B502}" presName="childNode" presStyleLbl="revTx" presStyleIdx="0" presStyleCnt="0">
        <dgm:presLayoutVars>
          <dgm:bulletEnabled val="1"/>
        </dgm:presLayoutVars>
      </dgm:prSet>
      <dgm:spPr/>
    </dgm:pt>
    <dgm:pt modelId="{D04CE3F0-244F-41AB-8C3A-D5267828FDA9}" type="pres">
      <dgm:prSet presAssocID="{567E86B4-7568-4594-9B57-D0623CC0AA83}" presName="Name25" presStyleLbl="parChTrans1D1" presStyleIdx="5" presStyleCnt="7"/>
      <dgm:spPr/>
      <dgm:t>
        <a:bodyPr/>
        <a:lstStyle/>
        <a:p>
          <a:endParaRPr lang="en-US"/>
        </a:p>
      </dgm:t>
    </dgm:pt>
    <dgm:pt modelId="{FF07FFCD-8F4B-4FDC-B48E-379CDDA50AC5}" type="pres">
      <dgm:prSet presAssocID="{3BBFE834-7F0A-44AE-B2E0-5B7186F5C6E5}" presName="node" presStyleCnt="0"/>
      <dgm:spPr/>
    </dgm:pt>
    <dgm:pt modelId="{98C8AD35-4363-4700-924E-C59D980A1F19}" type="pres">
      <dgm:prSet presAssocID="{3BBFE834-7F0A-44AE-B2E0-5B7186F5C6E5}" presName="parentNode" presStyleLbl="node1" presStyleIdx="6" presStyleCnt="8" custScaleX="620843" custScaleY="178424" custLinFactY="-86119" custLinFactNeighborX="26588" custLinFactNeighborY="-100000">
        <dgm:presLayoutVars>
          <dgm:chMax val="1"/>
          <dgm:bulletEnabled val="1"/>
        </dgm:presLayoutVars>
      </dgm:prSet>
      <dgm:spPr/>
      <dgm:t>
        <a:bodyPr/>
        <a:lstStyle/>
        <a:p>
          <a:endParaRPr lang="en-US"/>
        </a:p>
      </dgm:t>
    </dgm:pt>
    <dgm:pt modelId="{CECA6F51-8731-422E-A338-B0141B169228}" type="pres">
      <dgm:prSet presAssocID="{3BBFE834-7F0A-44AE-B2E0-5B7186F5C6E5}" presName="childNode" presStyleLbl="revTx" presStyleIdx="0" presStyleCnt="0">
        <dgm:presLayoutVars>
          <dgm:bulletEnabled val="1"/>
        </dgm:presLayoutVars>
      </dgm:prSet>
      <dgm:spPr/>
    </dgm:pt>
    <dgm:pt modelId="{F0EEDA01-2B85-419B-99F2-3DD7AF553ABB}" type="pres">
      <dgm:prSet presAssocID="{B7479145-7A80-48D3-9F6C-471D9DF19A7B}" presName="Name25" presStyleLbl="parChTrans1D1" presStyleIdx="6" presStyleCnt="7"/>
      <dgm:spPr/>
      <dgm:t>
        <a:bodyPr/>
        <a:lstStyle/>
        <a:p>
          <a:endParaRPr lang="en-US"/>
        </a:p>
      </dgm:t>
    </dgm:pt>
    <dgm:pt modelId="{DFF3A8C4-37E4-4B29-B340-9BECA9032331}" type="pres">
      <dgm:prSet presAssocID="{142A7C40-256C-4FBB-9648-71B2A15E7627}" presName="node" presStyleCnt="0"/>
      <dgm:spPr/>
    </dgm:pt>
    <dgm:pt modelId="{C52A12CC-BAB1-4CF4-BC7C-114027DCA6FF}" type="pres">
      <dgm:prSet presAssocID="{142A7C40-256C-4FBB-9648-71B2A15E7627}" presName="parentNode" presStyleLbl="node1" presStyleIdx="7" presStyleCnt="8" custScaleX="1270569" custScaleY="279666" custLinFactX="178885" custLinFactY="-39589" custLinFactNeighborX="200000" custLinFactNeighborY="-100000">
        <dgm:presLayoutVars>
          <dgm:chMax val="1"/>
          <dgm:bulletEnabled val="1"/>
        </dgm:presLayoutVars>
      </dgm:prSet>
      <dgm:spPr/>
      <dgm:t>
        <a:bodyPr/>
        <a:lstStyle/>
        <a:p>
          <a:endParaRPr lang="en-US"/>
        </a:p>
      </dgm:t>
    </dgm:pt>
    <dgm:pt modelId="{3D87711A-CE25-4AEA-8038-0AB879260136}" type="pres">
      <dgm:prSet presAssocID="{142A7C40-256C-4FBB-9648-71B2A15E7627}" presName="childNode" presStyleLbl="revTx" presStyleIdx="0" presStyleCnt="0">
        <dgm:presLayoutVars>
          <dgm:bulletEnabled val="1"/>
        </dgm:presLayoutVars>
      </dgm:prSet>
      <dgm:spPr/>
    </dgm:pt>
  </dgm:ptLst>
  <dgm:cxnLst>
    <dgm:cxn modelId="{39C7D14A-39E1-4BCA-A502-DCD80D40DDF8}" type="presOf" srcId="{3C6A3B3A-B134-42E8-9B28-36687FE2E45B}" destId="{2D2D02DC-BA27-4858-9DF7-6E6B90C85074}" srcOrd="0" destOrd="0" presId="urn:microsoft.com/office/officeart/2005/8/layout/radial2"/>
    <dgm:cxn modelId="{9FE787E9-7F81-4CA8-94F0-A7186A9AD3EE}" type="presOf" srcId="{3BBFE834-7F0A-44AE-B2E0-5B7186F5C6E5}" destId="{98C8AD35-4363-4700-924E-C59D980A1F19}" srcOrd="0" destOrd="0" presId="urn:microsoft.com/office/officeart/2005/8/layout/radial2"/>
    <dgm:cxn modelId="{B3FE9B52-B9C9-48BD-8403-99D3DCBDDB31}" type="presOf" srcId="{8DFEAD7F-C497-4527-8DF3-E7D90406B502}" destId="{B809AD55-FC9B-43D7-A9B0-B7C70BC80DE2}" srcOrd="0" destOrd="0" presId="urn:microsoft.com/office/officeart/2005/8/layout/radial2"/>
    <dgm:cxn modelId="{56824466-8663-4D03-9206-9885A9092294}" type="presOf" srcId="{8C62AD57-00B8-4CD1-A9C7-4C98A9820EAC}" destId="{FB737F91-5164-4CD0-8F37-FA5F328B6742}" srcOrd="0" destOrd="0" presId="urn:microsoft.com/office/officeart/2005/8/layout/radial2"/>
    <dgm:cxn modelId="{7246A9D9-5BBA-462F-A003-AC2D16041D2F}" type="presOf" srcId="{93E55420-6525-4018-9519-D92099615BEE}" destId="{4919AFC5-1092-406D-9D1B-F801D41902AF}" srcOrd="0" destOrd="0" presId="urn:microsoft.com/office/officeart/2005/8/layout/radial2"/>
    <dgm:cxn modelId="{79E674E3-4900-4719-9526-25F8C18D7454}" srcId="{016F06FF-93B8-4941-8B42-0EC09ACB0263}" destId="{8DFEAD7F-C497-4527-8DF3-E7D90406B502}" srcOrd="4" destOrd="0" parTransId="{CD313D94-738C-4408-944B-75A440A535A7}" sibTransId="{47EC0593-1F36-48B4-BDF7-ECA896F7E6A8}"/>
    <dgm:cxn modelId="{E08A006B-240A-4652-A1A5-F5F1F038D473}" srcId="{016F06FF-93B8-4941-8B42-0EC09ACB0263}" destId="{3BBFE834-7F0A-44AE-B2E0-5B7186F5C6E5}" srcOrd="5" destOrd="0" parTransId="{567E86B4-7568-4594-9B57-D0623CC0AA83}" sibTransId="{F779520D-DE86-422C-B4DE-187EB4824915}"/>
    <dgm:cxn modelId="{FB3C1E94-4479-4D80-8128-587E0E3952F0}" type="presOf" srcId="{567E86B4-7568-4594-9B57-D0623CC0AA83}" destId="{D04CE3F0-244F-41AB-8C3A-D5267828FDA9}" srcOrd="0" destOrd="0" presId="urn:microsoft.com/office/officeart/2005/8/layout/radial2"/>
    <dgm:cxn modelId="{FA8D5676-273D-4587-90B8-407E61250323}" type="presOf" srcId="{D070E6F8-FBD6-449E-A3D3-C59AA14836EC}" destId="{76137398-4A16-43C2-BB39-C5F25BB41CAC}" srcOrd="0" destOrd="0" presId="urn:microsoft.com/office/officeart/2005/8/layout/radial2"/>
    <dgm:cxn modelId="{27484E2C-4A05-41B2-941A-272FF660C2F4}" type="presOf" srcId="{B82419D4-E1A0-486E-B76D-35F671C11102}" destId="{4D415A4C-EC51-4797-9FF5-E389A2EBFE2D}" srcOrd="0" destOrd="0" presId="urn:microsoft.com/office/officeart/2005/8/layout/radial2"/>
    <dgm:cxn modelId="{83505C0F-C87D-4C7B-94B1-1DDF52F36B89}" type="presOf" srcId="{016F06FF-93B8-4941-8B42-0EC09ACB0263}" destId="{E6B5E55F-27A2-40F4-90B7-80967F21ABB9}" srcOrd="0" destOrd="0" presId="urn:microsoft.com/office/officeart/2005/8/layout/radial2"/>
    <dgm:cxn modelId="{B7E907EB-01FE-46AD-B225-2DBF2C1D9D8D}" type="presOf" srcId="{B7479145-7A80-48D3-9F6C-471D9DF19A7B}" destId="{F0EEDA01-2B85-419B-99F2-3DD7AF553ABB}" srcOrd="0" destOrd="0" presId="urn:microsoft.com/office/officeart/2005/8/layout/radial2"/>
    <dgm:cxn modelId="{8B0A92A7-E529-48A9-A998-EB198954C34D}" srcId="{016F06FF-93B8-4941-8B42-0EC09ACB0263}" destId="{3C6A3B3A-B134-42E8-9B28-36687FE2E45B}" srcOrd="3" destOrd="0" parTransId="{367774FC-1B9E-4FAD-B24F-7CBC7B099704}" sibTransId="{0F0F90B8-BA59-4391-ADF4-9F1AB8797D0E}"/>
    <dgm:cxn modelId="{2842C014-CAFE-4555-8CB0-99D35B841346}" srcId="{016F06FF-93B8-4941-8B42-0EC09ACB0263}" destId="{B82419D4-E1A0-486E-B76D-35F671C11102}" srcOrd="0" destOrd="0" parTransId="{CF3E2C2F-88BB-4E4A-A532-B62B77C1B2B7}" sibTransId="{CBC48270-1E30-4E25-8C20-A5FE20C568E7}"/>
    <dgm:cxn modelId="{7B4D2E79-CEEF-48F9-8EE4-8B0B3D6BCA35}" srcId="{016F06FF-93B8-4941-8B42-0EC09ACB0263}" destId="{8C62AD57-00B8-4CD1-A9C7-4C98A9820EAC}" srcOrd="1" destOrd="0" parTransId="{93E55420-6525-4018-9519-D92099615BEE}" sibTransId="{016801BD-6B4F-40F3-80B6-F734596D2093}"/>
    <dgm:cxn modelId="{D7F2EB2E-02F5-4D2C-92A1-3D73836ED466}" srcId="{016F06FF-93B8-4941-8B42-0EC09ACB0263}" destId="{142A7C40-256C-4FBB-9648-71B2A15E7627}" srcOrd="6" destOrd="0" parTransId="{B7479145-7A80-48D3-9F6C-471D9DF19A7B}" sibTransId="{7A585C16-2D49-46C5-B5FF-9159744B980B}"/>
    <dgm:cxn modelId="{8E5030E0-145A-413B-8596-3A0C42351D99}" type="presOf" srcId="{DE5AF409-5D20-4C58-BDB4-8682A4EECF98}" destId="{4BC53A37-DAEC-4116-8938-1048D1F49B14}" srcOrd="0" destOrd="0" presId="urn:microsoft.com/office/officeart/2005/8/layout/radial2"/>
    <dgm:cxn modelId="{C3591B96-FC37-430D-9366-2B07500515AC}" type="presOf" srcId="{CF3E2C2F-88BB-4E4A-A532-B62B77C1B2B7}" destId="{7BBEE78A-B5F7-49AA-A0D0-979E845B79CA}" srcOrd="0" destOrd="0" presId="urn:microsoft.com/office/officeart/2005/8/layout/radial2"/>
    <dgm:cxn modelId="{FB716B5B-CD5C-4500-992D-7FC64FDA8387}" type="presOf" srcId="{142A7C40-256C-4FBB-9648-71B2A15E7627}" destId="{C52A12CC-BAB1-4CF4-BC7C-114027DCA6FF}" srcOrd="0" destOrd="0" presId="urn:microsoft.com/office/officeart/2005/8/layout/radial2"/>
    <dgm:cxn modelId="{222C33B7-4292-47BE-8863-C99B6DD7E8F9}" type="presOf" srcId="{367774FC-1B9E-4FAD-B24F-7CBC7B099704}" destId="{EC917E0A-422C-4613-B118-DFF46D8B3732}" srcOrd="0" destOrd="0" presId="urn:microsoft.com/office/officeart/2005/8/layout/radial2"/>
    <dgm:cxn modelId="{A29A41DD-F49C-4952-BB4C-E4D727E2EA2E}" srcId="{016F06FF-93B8-4941-8B42-0EC09ACB0263}" destId="{DE5AF409-5D20-4C58-BDB4-8682A4EECF98}" srcOrd="2" destOrd="0" parTransId="{D070E6F8-FBD6-449E-A3D3-C59AA14836EC}" sibTransId="{10EBEF9D-0A79-4EC0-82F7-771B1F553EC7}"/>
    <dgm:cxn modelId="{741425ED-D96C-4022-926F-24DAF7485D60}" type="presOf" srcId="{CD313D94-738C-4408-944B-75A440A535A7}" destId="{E8516B0F-6E7B-4756-8DB9-2806F1AF8B01}" srcOrd="0" destOrd="0" presId="urn:microsoft.com/office/officeart/2005/8/layout/radial2"/>
    <dgm:cxn modelId="{18BFBA17-327D-4CC7-A2F0-8CC9DF8FD8FF}" type="presParOf" srcId="{E6B5E55F-27A2-40F4-90B7-80967F21ABB9}" destId="{9B948320-A13F-4984-AA93-719F24B2E70C}" srcOrd="0" destOrd="0" presId="urn:microsoft.com/office/officeart/2005/8/layout/radial2"/>
    <dgm:cxn modelId="{96A19CE6-7C30-490D-84E9-D630D0634E31}" type="presParOf" srcId="{9B948320-A13F-4984-AA93-719F24B2E70C}" destId="{9D9C255E-732C-480F-B602-AF40CE26E743}" srcOrd="0" destOrd="0" presId="urn:microsoft.com/office/officeart/2005/8/layout/radial2"/>
    <dgm:cxn modelId="{1C9E869E-EE5A-44A2-B1D6-6C6804962D58}" type="presParOf" srcId="{9D9C255E-732C-480F-B602-AF40CE26E743}" destId="{C263DCDB-9C07-48C0-90BE-BE8ABEB99D30}" srcOrd="0" destOrd="0" presId="urn:microsoft.com/office/officeart/2005/8/layout/radial2"/>
    <dgm:cxn modelId="{2616FC5F-38AE-42D1-902B-6AF6D83AE4FD}" type="presParOf" srcId="{9D9C255E-732C-480F-B602-AF40CE26E743}" destId="{C380AB24-4B95-47A5-8D08-3DABD0D6A0C3}" srcOrd="1" destOrd="0" presId="urn:microsoft.com/office/officeart/2005/8/layout/radial2"/>
    <dgm:cxn modelId="{8026CB52-EA7C-421A-BC3F-E787C6A724E8}" type="presParOf" srcId="{9B948320-A13F-4984-AA93-719F24B2E70C}" destId="{7BBEE78A-B5F7-49AA-A0D0-979E845B79CA}" srcOrd="1" destOrd="0" presId="urn:microsoft.com/office/officeart/2005/8/layout/radial2"/>
    <dgm:cxn modelId="{080DE082-635E-477D-8028-2FB10AFF87D3}" type="presParOf" srcId="{9B948320-A13F-4984-AA93-719F24B2E70C}" destId="{3C05099C-BA75-4897-9995-6B3B6A9B2227}" srcOrd="2" destOrd="0" presId="urn:microsoft.com/office/officeart/2005/8/layout/radial2"/>
    <dgm:cxn modelId="{FE7D9DB6-993F-4788-81ED-F9204C84B7B8}" type="presParOf" srcId="{3C05099C-BA75-4897-9995-6B3B6A9B2227}" destId="{4D415A4C-EC51-4797-9FF5-E389A2EBFE2D}" srcOrd="0" destOrd="0" presId="urn:microsoft.com/office/officeart/2005/8/layout/radial2"/>
    <dgm:cxn modelId="{84FBAFD8-03FB-4ACA-8900-3D67B46BF2A8}" type="presParOf" srcId="{3C05099C-BA75-4897-9995-6B3B6A9B2227}" destId="{A5B67DBE-4A27-4B12-AD6E-BFA5955CDC2C}" srcOrd="1" destOrd="0" presId="urn:microsoft.com/office/officeart/2005/8/layout/radial2"/>
    <dgm:cxn modelId="{DF86A7E9-8E07-43C7-8B25-BB72F1261F4C}" type="presParOf" srcId="{9B948320-A13F-4984-AA93-719F24B2E70C}" destId="{4919AFC5-1092-406D-9D1B-F801D41902AF}" srcOrd="3" destOrd="0" presId="urn:microsoft.com/office/officeart/2005/8/layout/radial2"/>
    <dgm:cxn modelId="{3C02107C-140C-48A8-8C95-2860578D40D9}" type="presParOf" srcId="{9B948320-A13F-4984-AA93-719F24B2E70C}" destId="{CA24F57C-EA5C-45F7-9059-24A4CA2B446B}" srcOrd="4" destOrd="0" presId="urn:microsoft.com/office/officeart/2005/8/layout/radial2"/>
    <dgm:cxn modelId="{E066FCD6-B725-428A-9B78-AA77FB1D0219}" type="presParOf" srcId="{CA24F57C-EA5C-45F7-9059-24A4CA2B446B}" destId="{FB737F91-5164-4CD0-8F37-FA5F328B6742}" srcOrd="0" destOrd="0" presId="urn:microsoft.com/office/officeart/2005/8/layout/radial2"/>
    <dgm:cxn modelId="{9B2E9184-0760-44A7-8050-F1DAE4494CF5}" type="presParOf" srcId="{CA24F57C-EA5C-45F7-9059-24A4CA2B446B}" destId="{EEFE628A-16DD-4CE2-B8FE-A09E9D8BACA1}" srcOrd="1" destOrd="0" presId="urn:microsoft.com/office/officeart/2005/8/layout/radial2"/>
    <dgm:cxn modelId="{434358C4-A1E8-49BE-978E-45ED7C985BB9}" type="presParOf" srcId="{9B948320-A13F-4984-AA93-719F24B2E70C}" destId="{76137398-4A16-43C2-BB39-C5F25BB41CAC}" srcOrd="5" destOrd="0" presId="urn:microsoft.com/office/officeart/2005/8/layout/radial2"/>
    <dgm:cxn modelId="{5CB38D03-B8D3-47A6-AD76-0B67CA86DEBE}" type="presParOf" srcId="{9B948320-A13F-4984-AA93-719F24B2E70C}" destId="{C4C383D3-5830-4135-8DB7-987F647FD22C}" srcOrd="6" destOrd="0" presId="urn:microsoft.com/office/officeart/2005/8/layout/radial2"/>
    <dgm:cxn modelId="{79E27BC1-A982-4C09-8B43-D12AC6E97EE2}" type="presParOf" srcId="{C4C383D3-5830-4135-8DB7-987F647FD22C}" destId="{4BC53A37-DAEC-4116-8938-1048D1F49B14}" srcOrd="0" destOrd="0" presId="urn:microsoft.com/office/officeart/2005/8/layout/radial2"/>
    <dgm:cxn modelId="{1BEFD9A5-128E-4957-8F25-9B4BD5B70CC9}" type="presParOf" srcId="{C4C383D3-5830-4135-8DB7-987F647FD22C}" destId="{B6F01394-BFF0-4F9A-9826-DE460EF58650}" srcOrd="1" destOrd="0" presId="urn:microsoft.com/office/officeart/2005/8/layout/radial2"/>
    <dgm:cxn modelId="{2A85ABB3-B0BE-4747-A662-6FC0443433F6}" type="presParOf" srcId="{9B948320-A13F-4984-AA93-719F24B2E70C}" destId="{EC917E0A-422C-4613-B118-DFF46D8B3732}" srcOrd="7" destOrd="0" presId="urn:microsoft.com/office/officeart/2005/8/layout/radial2"/>
    <dgm:cxn modelId="{C1B27031-B0A8-4A46-B832-6D126628B061}" type="presParOf" srcId="{9B948320-A13F-4984-AA93-719F24B2E70C}" destId="{45633992-FE22-4784-9AF9-478213BEC940}" srcOrd="8" destOrd="0" presId="urn:microsoft.com/office/officeart/2005/8/layout/radial2"/>
    <dgm:cxn modelId="{50C23178-19AF-40FF-A92A-AF8479065B80}" type="presParOf" srcId="{45633992-FE22-4784-9AF9-478213BEC940}" destId="{2D2D02DC-BA27-4858-9DF7-6E6B90C85074}" srcOrd="0" destOrd="0" presId="urn:microsoft.com/office/officeart/2005/8/layout/radial2"/>
    <dgm:cxn modelId="{21B0AE1E-70B8-4EF8-8A82-D7313F4A0095}" type="presParOf" srcId="{45633992-FE22-4784-9AF9-478213BEC940}" destId="{ACAFAFF4-DD48-4C56-A536-61AEDCAC4B5B}" srcOrd="1" destOrd="0" presId="urn:microsoft.com/office/officeart/2005/8/layout/radial2"/>
    <dgm:cxn modelId="{8BDC4983-7751-47C2-B638-B8160145738B}" type="presParOf" srcId="{9B948320-A13F-4984-AA93-719F24B2E70C}" destId="{E8516B0F-6E7B-4756-8DB9-2806F1AF8B01}" srcOrd="9" destOrd="0" presId="urn:microsoft.com/office/officeart/2005/8/layout/radial2"/>
    <dgm:cxn modelId="{8F7D4EDA-10E6-4C35-ADCB-F03B0FA7C684}" type="presParOf" srcId="{9B948320-A13F-4984-AA93-719F24B2E70C}" destId="{0C1127AD-7C73-4388-ABC8-4365D4347794}" srcOrd="10" destOrd="0" presId="urn:microsoft.com/office/officeart/2005/8/layout/radial2"/>
    <dgm:cxn modelId="{7F67E39D-0D73-457C-9A56-44FDEDF0BA52}" type="presParOf" srcId="{0C1127AD-7C73-4388-ABC8-4365D4347794}" destId="{B809AD55-FC9B-43D7-A9B0-B7C70BC80DE2}" srcOrd="0" destOrd="0" presId="urn:microsoft.com/office/officeart/2005/8/layout/radial2"/>
    <dgm:cxn modelId="{B8CAA7BE-AA16-489F-A739-E90983B6022C}" type="presParOf" srcId="{0C1127AD-7C73-4388-ABC8-4365D4347794}" destId="{271BFD7E-7595-4E1F-A121-A0C6C5ABDF65}" srcOrd="1" destOrd="0" presId="urn:microsoft.com/office/officeart/2005/8/layout/radial2"/>
    <dgm:cxn modelId="{03F329AD-8F53-4F0C-9E60-06E2935AC9EF}" type="presParOf" srcId="{9B948320-A13F-4984-AA93-719F24B2E70C}" destId="{D04CE3F0-244F-41AB-8C3A-D5267828FDA9}" srcOrd="11" destOrd="0" presId="urn:microsoft.com/office/officeart/2005/8/layout/radial2"/>
    <dgm:cxn modelId="{6C9B74DC-A217-409A-BE2F-75177D724996}" type="presParOf" srcId="{9B948320-A13F-4984-AA93-719F24B2E70C}" destId="{FF07FFCD-8F4B-4FDC-B48E-379CDDA50AC5}" srcOrd="12" destOrd="0" presId="urn:microsoft.com/office/officeart/2005/8/layout/radial2"/>
    <dgm:cxn modelId="{46B68729-7B90-487C-BAB1-1B8168DFB669}" type="presParOf" srcId="{FF07FFCD-8F4B-4FDC-B48E-379CDDA50AC5}" destId="{98C8AD35-4363-4700-924E-C59D980A1F19}" srcOrd="0" destOrd="0" presId="urn:microsoft.com/office/officeart/2005/8/layout/radial2"/>
    <dgm:cxn modelId="{6D45EDA2-DC6B-48CC-ACCC-1595823AC46E}" type="presParOf" srcId="{FF07FFCD-8F4B-4FDC-B48E-379CDDA50AC5}" destId="{CECA6F51-8731-422E-A338-B0141B169228}" srcOrd="1" destOrd="0" presId="urn:microsoft.com/office/officeart/2005/8/layout/radial2"/>
    <dgm:cxn modelId="{890682A2-37AA-45A6-8AF2-977041176227}" type="presParOf" srcId="{9B948320-A13F-4984-AA93-719F24B2E70C}" destId="{F0EEDA01-2B85-419B-99F2-3DD7AF553ABB}" srcOrd="13" destOrd="0" presId="urn:microsoft.com/office/officeart/2005/8/layout/radial2"/>
    <dgm:cxn modelId="{0965708C-F309-4B44-B417-23C1C44C3926}" type="presParOf" srcId="{9B948320-A13F-4984-AA93-719F24B2E70C}" destId="{DFF3A8C4-37E4-4B29-B340-9BECA9032331}" srcOrd="14" destOrd="0" presId="urn:microsoft.com/office/officeart/2005/8/layout/radial2"/>
    <dgm:cxn modelId="{60240843-525C-426A-AC03-1F73E2563B62}" type="presParOf" srcId="{DFF3A8C4-37E4-4B29-B340-9BECA9032331}" destId="{C52A12CC-BAB1-4CF4-BC7C-114027DCA6FF}" srcOrd="0" destOrd="0" presId="urn:microsoft.com/office/officeart/2005/8/layout/radial2"/>
    <dgm:cxn modelId="{CBD7FA47-0193-49A1-A161-FF22B634605C}" type="presParOf" srcId="{DFF3A8C4-37E4-4B29-B340-9BECA9032331}" destId="{3D87711A-CE25-4AEA-8038-0AB879260136}"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6F0D14-EF2F-4A72-8EAA-67C2A9E3F531}">
      <dsp:nvSpPr>
        <dsp:cNvPr id="0" name=""/>
        <dsp:cNvSpPr/>
      </dsp:nvSpPr>
      <dsp:spPr>
        <a:xfrm>
          <a:off x="2255769" y="699497"/>
          <a:ext cx="4335127" cy="4335127"/>
        </a:xfrm>
        <a:prstGeom prst="blockArc">
          <a:avLst>
            <a:gd name="adj1" fmla="val 12600000"/>
            <a:gd name="adj2" fmla="val 162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67F3CC-1734-45D2-A77C-A22333591F82}">
      <dsp:nvSpPr>
        <dsp:cNvPr id="0" name=""/>
        <dsp:cNvSpPr/>
      </dsp:nvSpPr>
      <dsp:spPr>
        <a:xfrm>
          <a:off x="2293433" y="631403"/>
          <a:ext cx="4335127" cy="4335127"/>
        </a:xfrm>
        <a:prstGeom prst="blockArc">
          <a:avLst>
            <a:gd name="adj1" fmla="val 8916185"/>
            <a:gd name="adj2" fmla="val 12473718"/>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98429A-4168-45E1-974F-1AA78618153A}">
      <dsp:nvSpPr>
        <dsp:cNvPr id="0" name=""/>
        <dsp:cNvSpPr/>
      </dsp:nvSpPr>
      <dsp:spPr>
        <a:xfrm>
          <a:off x="2247999" y="560193"/>
          <a:ext cx="4335127" cy="4335127"/>
        </a:xfrm>
        <a:prstGeom prst="blockArc">
          <a:avLst>
            <a:gd name="adj1" fmla="val 5321607"/>
            <a:gd name="adj2" fmla="val 8779105"/>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79982A-E13D-4957-80C1-66FFAC066EC7}">
      <dsp:nvSpPr>
        <dsp:cNvPr id="0" name=""/>
        <dsp:cNvSpPr/>
      </dsp:nvSpPr>
      <dsp:spPr>
        <a:xfrm>
          <a:off x="2343603" y="560170"/>
          <a:ext cx="4335127" cy="4335127"/>
        </a:xfrm>
        <a:prstGeom prst="blockArc">
          <a:avLst>
            <a:gd name="adj1" fmla="val 2067333"/>
            <a:gd name="adj2" fmla="val 5476759"/>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99A830-67EB-4DC4-A324-C3158FE899BD}">
      <dsp:nvSpPr>
        <dsp:cNvPr id="0" name=""/>
        <dsp:cNvSpPr/>
      </dsp:nvSpPr>
      <dsp:spPr>
        <a:xfrm>
          <a:off x="2255769" y="699497"/>
          <a:ext cx="4335127" cy="4335127"/>
        </a:xfrm>
        <a:prstGeom prst="blockArc">
          <a:avLst>
            <a:gd name="adj1" fmla="val 19800000"/>
            <a:gd name="adj2" fmla="val 18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D7630E-B385-4224-A70C-367514FA4ED4}">
      <dsp:nvSpPr>
        <dsp:cNvPr id="0" name=""/>
        <dsp:cNvSpPr/>
      </dsp:nvSpPr>
      <dsp:spPr>
        <a:xfrm>
          <a:off x="2255769" y="699497"/>
          <a:ext cx="4335127" cy="4335127"/>
        </a:xfrm>
        <a:prstGeom prst="blockArc">
          <a:avLst>
            <a:gd name="adj1" fmla="val 16200000"/>
            <a:gd name="adj2" fmla="val 198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A4B662-CD9A-456D-B02D-63F09D6BC72D}">
      <dsp:nvSpPr>
        <dsp:cNvPr id="0" name=""/>
        <dsp:cNvSpPr/>
      </dsp:nvSpPr>
      <dsp:spPr>
        <a:xfrm>
          <a:off x="3490410" y="2090839"/>
          <a:ext cx="1749242" cy="125975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a:t>ISO 26000</a:t>
          </a:r>
        </a:p>
      </dsp:txBody>
      <dsp:txXfrm>
        <a:off x="3490410" y="2090839"/>
        <a:ext cx="1749242" cy="1259750"/>
      </dsp:txXfrm>
    </dsp:sp>
    <dsp:sp modelId="{091BF5D8-8110-487B-9877-C58E7430BD41}">
      <dsp:nvSpPr>
        <dsp:cNvPr id="0" name=""/>
        <dsp:cNvSpPr/>
      </dsp:nvSpPr>
      <dsp:spPr>
        <a:xfrm>
          <a:off x="3439887" y="-62980"/>
          <a:ext cx="1966891" cy="1623061"/>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t>UN Global Compact; UN Declaration of Human Rights</a:t>
          </a:r>
        </a:p>
      </dsp:txBody>
      <dsp:txXfrm>
        <a:off x="3439887" y="-62980"/>
        <a:ext cx="1966891" cy="1623061"/>
      </dsp:txXfrm>
    </dsp:sp>
    <dsp:sp modelId="{12E2BD70-4365-46C0-852B-C64984111B46}">
      <dsp:nvSpPr>
        <dsp:cNvPr id="0" name=""/>
        <dsp:cNvSpPr/>
      </dsp:nvSpPr>
      <dsp:spPr>
        <a:xfrm>
          <a:off x="5446909" y="1031954"/>
          <a:ext cx="1622216" cy="1551703"/>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t>ILO</a:t>
          </a:r>
          <a:r>
            <a:rPr lang="en-US" sz="1400" b="1" kern="1200" baseline="0" dirty="0"/>
            <a:t> International </a:t>
          </a:r>
          <a:r>
            <a:rPr lang="en-US" sz="1400" b="1" kern="1200" baseline="0" dirty="0" err="1"/>
            <a:t>Labour</a:t>
          </a:r>
          <a:r>
            <a:rPr lang="en-US" sz="1400" b="1" kern="1200" baseline="0" dirty="0"/>
            <a:t> Org.</a:t>
          </a:r>
          <a:endParaRPr lang="en-US" sz="1400" b="1" kern="1200" dirty="0"/>
        </a:p>
      </dsp:txBody>
      <dsp:txXfrm>
        <a:off x="5446909" y="1031954"/>
        <a:ext cx="1622216" cy="1551703"/>
      </dsp:txXfrm>
    </dsp:sp>
    <dsp:sp modelId="{FBF7AC57-8D62-47F1-8409-E70C2DECDE68}">
      <dsp:nvSpPr>
        <dsp:cNvPr id="0" name=""/>
        <dsp:cNvSpPr/>
      </dsp:nvSpPr>
      <dsp:spPr>
        <a:xfrm>
          <a:off x="5321567" y="3050385"/>
          <a:ext cx="1872901" cy="1751864"/>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t>UN  Sustainable Development Goals</a:t>
          </a:r>
        </a:p>
      </dsp:txBody>
      <dsp:txXfrm>
        <a:off x="5321567" y="3050385"/>
        <a:ext cx="1872901" cy="1751864"/>
      </dsp:txXfrm>
    </dsp:sp>
    <dsp:sp modelId="{EC894F5D-7D54-4DD8-A323-6C4326EFF6AF}">
      <dsp:nvSpPr>
        <dsp:cNvPr id="0" name=""/>
        <dsp:cNvSpPr/>
      </dsp:nvSpPr>
      <dsp:spPr>
        <a:xfrm>
          <a:off x="3782585" y="4164434"/>
          <a:ext cx="1362566" cy="136256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t>OECD Guidelines</a:t>
          </a:r>
        </a:p>
      </dsp:txBody>
      <dsp:txXfrm>
        <a:off x="3782585" y="4164434"/>
        <a:ext cx="1362566" cy="1362566"/>
      </dsp:txXfrm>
    </dsp:sp>
    <dsp:sp modelId="{E3FD1DF1-4EFC-4DDF-845B-6D42D78C443E}">
      <dsp:nvSpPr>
        <dsp:cNvPr id="0" name=""/>
        <dsp:cNvSpPr/>
      </dsp:nvSpPr>
      <dsp:spPr>
        <a:xfrm>
          <a:off x="1708763" y="3064902"/>
          <a:ext cx="1887835" cy="167546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baseline="0" dirty="0"/>
            <a:t>UN  Working Group on Business &amp; Human Rights</a:t>
          </a:r>
          <a:endParaRPr lang="en-US" sz="1400" b="1" kern="1200" dirty="0"/>
        </a:p>
      </dsp:txBody>
      <dsp:txXfrm>
        <a:off x="1708763" y="3064902"/>
        <a:ext cx="1887835" cy="1675465"/>
      </dsp:txXfrm>
    </dsp:sp>
    <dsp:sp modelId="{BFBD1812-2270-489C-A8CB-055204C967CF}">
      <dsp:nvSpPr>
        <dsp:cNvPr id="0" name=""/>
        <dsp:cNvSpPr/>
      </dsp:nvSpPr>
      <dsp:spPr>
        <a:xfrm>
          <a:off x="1907365" y="1126523"/>
          <a:ext cx="1362566" cy="1362566"/>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ts val="0"/>
            </a:spcAft>
          </a:pPr>
          <a:r>
            <a:rPr lang="en-US" sz="1400" b="1" kern="1200" dirty="0"/>
            <a:t>GRI  Global </a:t>
          </a:r>
          <a:r>
            <a:rPr lang="en-US" sz="1400" b="1" kern="1200" dirty="0" smtClean="0"/>
            <a:t>Reporting</a:t>
          </a:r>
        </a:p>
        <a:p>
          <a:pPr lvl="0" algn="ctr" defTabSz="622300">
            <a:lnSpc>
              <a:spcPct val="90000"/>
            </a:lnSpc>
            <a:spcBef>
              <a:spcPct val="0"/>
            </a:spcBef>
            <a:spcAft>
              <a:spcPts val="0"/>
            </a:spcAft>
          </a:pPr>
          <a:r>
            <a:rPr lang="en-US" sz="1400" b="1" kern="1200" dirty="0" smtClean="0"/>
            <a:t>Initiative</a:t>
          </a:r>
          <a:endParaRPr lang="en-US" sz="1400" b="1" kern="1200" dirty="0"/>
        </a:p>
      </dsp:txBody>
      <dsp:txXfrm>
        <a:off x="1907365" y="1126523"/>
        <a:ext cx="1362566" cy="136256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A6C77A-7DE2-4641-813B-7FF47551FE11}" type="datetimeFigureOut">
              <a:rPr lang="sv-SE" smtClean="0"/>
              <a:pPr/>
              <a:t>2021-12-24</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874466-9BCB-4B65-A774-0A771279F16C}" type="slidenum">
              <a:rPr lang="sv-SE" smtClean="0"/>
              <a:pPr/>
              <a:t>‹#›</a:t>
            </a:fld>
            <a:endParaRPr lang="sv-SE"/>
          </a:p>
        </p:txBody>
      </p:sp>
    </p:spTree>
    <p:extLst>
      <p:ext uri="{BB962C8B-B14F-4D97-AF65-F5344CB8AC3E}">
        <p14:creationId xmlns="" xmlns:p14="http://schemas.microsoft.com/office/powerpoint/2010/main" val="3761937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485F12-B195-42E3-A127-9DC856BE10A4}" type="slidenum">
              <a:rPr lang="en-US" smtClean="0"/>
              <a:pPr/>
              <a:t>3</a:t>
            </a:fld>
            <a:endParaRPr lang="en-US"/>
          </a:p>
        </p:txBody>
      </p:sp>
    </p:spTree>
    <p:extLst>
      <p:ext uri="{BB962C8B-B14F-4D97-AF65-F5344CB8AC3E}">
        <p14:creationId xmlns="" xmlns:p14="http://schemas.microsoft.com/office/powerpoint/2010/main" val="811561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485F12-B195-42E3-A127-9DC856BE10A4}" type="slidenum">
              <a:rPr lang="en-US" smtClean="0"/>
              <a:pPr/>
              <a:t>51</a:t>
            </a:fld>
            <a:endParaRPr lang="en-US"/>
          </a:p>
        </p:txBody>
      </p:sp>
    </p:spTree>
    <p:extLst>
      <p:ext uri="{BB962C8B-B14F-4D97-AF65-F5344CB8AC3E}">
        <p14:creationId xmlns="" xmlns:p14="http://schemas.microsoft.com/office/powerpoint/2010/main" val="1259268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6C874466-9BCB-4B65-A774-0A771279F16C}" type="slidenum">
              <a:rPr lang="sv-SE" smtClean="0"/>
              <a:pPr/>
              <a:t>61</a:t>
            </a:fld>
            <a:endParaRPr lang="sv-SE"/>
          </a:p>
        </p:txBody>
      </p:sp>
    </p:spTree>
    <p:extLst>
      <p:ext uri="{BB962C8B-B14F-4D97-AF65-F5344CB8AC3E}">
        <p14:creationId xmlns="" xmlns:p14="http://schemas.microsoft.com/office/powerpoint/2010/main" val="1281644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485F12-B195-42E3-A127-9DC856BE10A4}" type="slidenum">
              <a:rPr lang="en-US" smtClean="0"/>
              <a:pPr/>
              <a:t>4</a:t>
            </a:fld>
            <a:endParaRPr lang="en-US"/>
          </a:p>
        </p:txBody>
      </p:sp>
    </p:spTree>
    <p:extLst>
      <p:ext uri="{BB962C8B-B14F-4D97-AF65-F5344CB8AC3E}">
        <p14:creationId xmlns="" xmlns:p14="http://schemas.microsoft.com/office/powerpoint/2010/main" val="811561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Please note the the copyright and license agreement of the standard before including</a:t>
            </a:r>
            <a:r>
              <a:rPr lang="en-US" baseline="0"/>
              <a:t> standards text in the presentation or distributing a standard during a training.</a:t>
            </a:r>
            <a:endParaRPr lang="sv-SE"/>
          </a:p>
        </p:txBody>
      </p:sp>
      <p:sp>
        <p:nvSpPr>
          <p:cNvPr id="4" name="Slide Number Placeholder 3"/>
          <p:cNvSpPr>
            <a:spLocks noGrp="1"/>
          </p:cNvSpPr>
          <p:nvPr>
            <p:ph type="sldNum" sz="quarter" idx="10"/>
          </p:nvPr>
        </p:nvSpPr>
        <p:spPr/>
        <p:txBody>
          <a:bodyPr/>
          <a:lstStyle/>
          <a:p>
            <a:fld id="{6C874466-9BCB-4B65-A774-0A771279F16C}" type="slidenum">
              <a:rPr lang="sv-SE" smtClean="0"/>
              <a:pPr/>
              <a:t>5</a:t>
            </a:fld>
            <a:endParaRPr lang="sv-SE"/>
          </a:p>
        </p:txBody>
      </p:sp>
    </p:spTree>
    <p:extLst>
      <p:ext uri="{BB962C8B-B14F-4D97-AF65-F5344CB8AC3E}">
        <p14:creationId xmlns="" xmlns:p14="http://schemas.microsoft.com/office/powerpoint/2010/main" val="639604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E0485F12-B195-42E3-A127-9DC856BE10A4}" type="slidenum">
              <a:rPr lang="en-US" smtClean="0"/>
              <a:pPr/>
              <a:t>13</a:t>
            </a:fld>
            <a:endParaRPr lang="en-US"/>
          </a:p>
        </p:txBody>
      </p:sp>
    </p:spTree>
    <p:extLst>
      <p:ext uri="{BB962C8B-B14F-4D97-AF65-F5344CB8AC3E}">
        <p14:creationId xmlns="" xmlns:p14="http://schemas.microsoft.com/office/powerpoint/2010/main" val="691784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485F12-B195-42E3-A127-9DC856BE10A4}" type="slidenum">
              <a:rPr lang="en-US" smtClean="0"/>
              <a:pPr/>
              <a:t>24</a:t>
            </a:fld>
            <a:endParaRPr lang="en-US"/>
          </a:p>
        </p:txBody>
      </p:sp>
    </p:spTree>
    <p:extLst>
      <p:ext uri="{BB962C8B-B14F-4D97-AF65-F5344CB8AC3E}">
        <p14:creationId xmlns="" xmlns:p14="http://schemas.microsoft.com/office/powerpoint/2010/main" val="2055412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485F12-B195-42E3-A127-9DC856BE10A4}" type="slidenum">
              <a:rPr lang="en-US" smtClean="0"/>
              <a:pPr/>
              <a:t>29</a:t>
            </a:fld>
            <a:endParaRPr lang="en-US"/>
          </a:p>
        </p:txBody>
      </p:sp>
    </p:spTree>
    <p:extLst>
      <p:ext uri="{BB962C8B-B14F-4D97-AF65-F5344CB8AC3E}">
        <p14:creationId xmlns="" xmlns:p14="http://schemas.microsoft.com/office/powerpoint/2010/main" val="1279469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485F12-B195-42E3-A127-9DC856BE10A4}" type="slidenum">
              <a:rPr lang="en-US" smtClean="0"/>
              <a:pPr/>
              <a:t>35</a:t>
            </a:fld>
            <a:endParaRPr lang="en-US"/>
          </a:p>
        </p:txBody>
      </p:sp>
    </p:spTree>
    <p:extLst>
      <p:ext uri="{BB962C8B-B14F-4D97-AF65-F5344CB8AC3E}">
        <p14:creationId xmlns="" xmlns:p14="http://schemas.microsoft.com/office/powerpoint/2010/main" val="811561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7EE7A2A8-4ECB-4332-82E5-D6C670530EAA}" type="slidenum">
              <a:rPr lang="en-US" smtClean="0"/>
              <a:pPr/>
              <a:t>41</a:t>
            </a:fld>
            <a:endParaRPr lang="en-US"/>
          </a:p>
        </p:txBody>
      </p:sp>
    </p:spTree>
    <p:extLst>
      <p:ext uri="{BB962C8B-B14F-4D97-AF65-F5344CB8AC3E}">
        <p14:creationId xmlns="" xmlns:p14="http://schemas.microsoft.com/office/powerpoint/2010/main" val="1158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p:cNvSpPr>
            <a:spLocks noGrp="1" noRot="1" noChangeAspect="1" noTextEdit="1"/>
          </p:cNvSpPr>
          <p:nvPr>
            <p:ph type="sldImg"/>
          </p:nvPr>
        </p:nvSpPr>
        <p:spPr>
          <a:ln/>
        </p:spPr>
      </p:sp>
      <p:sp>
        <p:nvSpPr>
          <p:cNvPr id="5123" name="ノート プレースホルダ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ja-JP" altLang="en-US"/>
          </a:p>
        </p:txBody>
      </p:sp>
      <p:sp>
        <p:nvSpPr>
          <p:cNvPr id="5124" name="スライド番号プレースホルダ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06463" eaLnBrk="0" hangingPunct="0">
              <a:spcBef>
                <a:spcPct val="30000"/>
              </a:spcBef>
              <a:defRPr kumimoji="1" sz="1200">
                <a:solidFill>
                  <a:schemeClr val="tx1"/>
                </a:solidFill>
                <a:latin typeface="Arial" charset="0"/>
                <a:ea typeface="ＭＳ Ｐ明朝" pitchFamily="18" charset="-128"/>
              </a:defRPr>
            </a:lvl1pPr>
            <a:lvl2pPr marL="742950" indent="-285750" defTabSz="906463" eaLnBrk="0" hangingPunct="0">
              <a:spcBef>
                <a:spcPct val="30000"/>
              </a:spcBef>
              <a:defRPr kumimoji="1" sz="1200">
                <a:solidFill>
                  <a:schemeClr val="tx1"/>
                </a:solidFill>
                <a:latin typeface="Arial" charset="0"/>
                <a:ea typeface="ＭＳ Ｐ明朝" pitchFamily="18" charset="-128"/>
              </a:defRPr>
            </a:lvl2pPr>
            <a:lvl3pPr marL="1143000" indent="-228600" defTabSz="906463" eaLnBrk="0" hangingPunct="0">
              <a:spcBef>
                <a:spcPct val="30000"/>
              </a:spcBef>
              <a:defRPr kumimoji="1" sz="1200">
                <a:solidFill>
                  <a:schemeClr val="tx1"/>
                </a:solidFill>
                <a:latin typeface="Arial" charset="0"/>
                <a:ea typeface="ＭＳ Ｐ明朝" pitchFamily="18" charset="-128"/>
              </a:defRPr>
            </a:lvl3pPr>
            <a:lvl4pPr marL="1600200" indent="-228600" defTabSz="906463" eaLnBrk="0" hangingPunct="0">
              <a:spcBef>
                <a:spcPct val="30000"/>
              </a:spcBef>
              <a:defRPr kumimoji="1" sz="1200">
                <a:solidFill>
                  <a:schemeClr val="tx1"/>
                </a:solidFill>
                <a:latin typeface="Arial" charset="0"/>
                <a:ea typeface="ＭＳ Ｐ明朝" pitchFamily="18" charset="-128"/>
              </a:defRPr>
            </a:lvl4pPr>
            <a:lvl5pPr marL="2057400" indent="-228600" defTabSz="906463" eaLnBrk="0" hangingPunct="0">
              <a:spcBef>
                <a:spcPct val="30000"/>
              </a:spcBef>
              <a:defRPr kumimoji="1" sz="1200">
                <a:solidFill>
                  <a:schemeClr val="tx1"/>
                </a:solidFill>
                <a:latin typeface="Arial" charset="0"/>
                <a:ea typeface="ＭＳ Ｐ明朝" pitchFamily="18" charset="-128"/>
              </a:defRPr>
            </a:lvl5pPr>
            <a:lvl6pPr marL="25146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C76DCD8F-792F-40A5-8B0C-695C22B71F33}" type="slidenum">
              <a:rPr lang="en-US" altLang="ja-JP" smtClean="0">
                <a:ea typeface="ＭＳ Ｐゴシック" pitchFamily="50" charset="-128"/>
              </a:rPr>
              <a:pPr eaLnBrk="1" hangingPunct="1">
                <a:spcBef>
                  <a:spcPct val="0"/>
                </a:spcBef>
              </a:pPr>
              <a:t>44</a:t>
            </a:fld>
            <a:endParaRPr lang="en-US" altLang="ja-JP">
              <a:ea typeface="ＭＳ Ｐゴシック" pitchFamily="50" charset="-128"/>
            </a:endParaRPr>
          </a:p>
        </p:txBody>
      </p:sp>
    </p:spTree>
    <p:extLst>
      <p:ext uri="{BB962C8B-B14F-4D97-AF65-F5344CB8AC3E}">
        <p14:creationId xmlns="" xmlns:p14="http://schemas.microsoft.com/office/powerpoint/2010/main" val="1785054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sv-S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sv-S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AFB143B-4EFD-4953-A3AE-DCD0410FF083}"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sv-SE"/>
          </a:p>
        </p:txBody>
      </p:sp>
      <p:sp>
        <p:nvSpPr>
          <p:cNvPr id="5" name="Footer Placeholder 4"/>
          <p:cNvSpPr>
            <a:spLocks noGrp="1"/>
          </p:cNvSpPr>
          <p:nvPr>
            <p:ph type="ftr" sz="quarter" idx="11"/>
          </p:nvPr>
        </p:nvSpPr>
        <p:spPr/>
        <p:txBody>
          <a:bodyPr/>
          <a:lstStyle>
            <a:extLst/>
          </a:lstStyle>
          <a:p>
            <a:endParaRPr lang="sv-SE"/>
          </a:p>
        </p:txBody>
      </p:sp>
      <p:sp>
        <p:nvSpPr>
          <p:cNvPr id="6" name="Slide Number Placeholder 5"/>
          <p:cNvSpPr>
            <a:spLocks noGrp="1"/>
          </p:cNvSpPr>
          <p:nvPr>
            <p:ph type="sldNum" sz="quarter" idx="12"/>
          </p:nvPr>
        </p:nvSpPr>
        <p:spPr/>
        <p:txBody>
          <a:bodyPr/>
          <a:lstStyle>
            <a:extLst/>
          </a:lstStyle>
          <a:p>
            <a:fld id="{1AFB143B-4EFD-4953-A3AE-DCD0410FF083}"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sv-SE"/>
          </a:p>
        </p:txBody>
      </p:sp>
      <p:sp>
        <p:nvSpPr>
          <p:cNvPr id="5" name="Footer Placeholder 4"/>
          <p:cNvSpPr>
            <a:spLocks noGrp="1"/>
          </p:cNvSpPr>
          <p:nvPr>
            <p:ph type="ftr" sz="quarter" idx="11"/>
          </p:nvPr>
        </p:nvSpPr>
        <p:spPr/>
        <p:txBody>
          <a:bodyPr/>
          <a:lstStyle>
            <a:extLst/>
          </a:lstStyle>
          <a:p>
            <a:endParaRPr lang="sv-SE"/>
          </a:p>
        </p:txBody>
      </p:sp>
      <p:sp>
        <p:nvSpPr>
          <p:cNvPr id="6" name="Slide Number Placeholder 5"/>
          <p:cNvSpPr>
            <a:spLocks noGrp="1"/>
          </p:cNvSpPr>
          <p:nvPr>
            <p:ph type="sldNum" sz="quarter" idx="12"/>
          </p:nvPr>
        </p:nvSpPr>
        <p:spPr/>
        <p:txBody>
          <a:bodyPr/>
          <a:lstStyle>
            <a:extLst/>
          </a:lstStyle>
          <a:p>
            <a:fld id="{1AFB143B-4EFD-4953-A3AE-DCD0410FF083}"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Verdana" panose="020B0604030504040204" pitchFamily="34" charset="0"/>
                <a:ea typeface="Verdana" panose="020B0604030504040204" pitchFamily="34" charset="0"/>
                <a:cs typeface="Verdana" panose="020B0604030504040204" pitchFamily="34" charset="0"/>
              </a:defRPr>
            </a:lvl1pPr>
          </a:lstStyle>
          <a:p>
            <a:r>
              <a:rPr lang="sv-SE" dirty="0"/>
              <a:t>Klicka här för att ändra format</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 xmlns:p14="http://schemas.microsoft.com/office/powerpoint/2010/main" val="278392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sv-SE"/>
          </a:p>
        </p:txBody>
      </p:sp>
      <p:sp>
        <p:nvSpPr>
          <p:cNvPr id="5" name="Footer Placeholder 4"/>
          <p:cNvSpPr>
            <a:spLocks noGrp="1"/>
          </p:cNvSpPr>
          <p:nvPr>
            <p:ph type="ftr" sz="quarter" idx="11"/>
          </p:nvPr>
        </p:nvSpPr>
        <p:spPr/>
        <p:txBody>
          <a:bodyPr/>
          <a:lstStyle>
            <a:extLst/>
          </a:lstStyle>
          <a:p>
            <a:endParaRPr lang="sv-SE"/>
          </a:p>
        </p:txBody>
      </p:sp>
      <p:sp>
        <p:nvSpPr>
          <p:cNvPr id="6" name="Slide Number Placeholder 5"/>
          <p:cNvSpPr>
            <a:spLocks noGrp="1"/>
          </p:cNvSpPr>
          <p:nvPr>
            <p:ph type="sldNum" sz="quarter" idx="12"/>
          </p:nvPr>
        </p:nvSpPr>
        <p:spPr/>
        <p:txBody>
          <a:bodyPr/>
          <a:lstStyle>
            <a:extLst/>
          </a:lstStyle>
          <a:p>
            <a:fld id="{1AFB143B-4EFD-4953-A3AE-DCD0410FF083}" type="slidenum">
              <a:rPr lang="sv-SE" smtClean="0"/>
              <a:pPr/>
              <a:t>‹#›</a:t>
            </a:fld>
            <a:endParaRPr lang="sv-S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sv-SE"/>
          </a:p>
        </p:txBody>
      </p:sp>
      <p:sp>
        <p:nvSpPr>
          <p:cNvPr id="5" name="Footer Placeholder 4"/>
          <p:cNvSpPr>
            <a:spLocks noGrp="1"/>
          </p:cNvSpPr>
          <p:nvPr>
            <p:ph type="ftr" sz="quarter" idx="11"/>
          </p:nvPr>
        </p:nvSpPr>
        <p:spPr/>
        <p:txBody>
          <a:bodyPr/>
          <a:lstStyle>
            <a:extLst/>
          </a:lstStyle>
          <a:p>
            <a:endParaRPr lang="sv-SE"/>
          </a:p>
        </p:txBody>
      </p:sp>
      <p:sp>
        <p:nvSpPr>
          <p:cNvPr id="6" name="Slide Number Placeholder 5"/>
          <p:cNvSpPr>
            <a:spLocks noGrp="1"/>
          </p:cNvSpPr>
          <p:nvPr>
            <p:ph type="sldNum" sz="quarter" idx="12"/>
          </p:nvPr>
        </p:nvSpPr>
        <p:spPr/>
        <p:txBody>
          <a:bodyPr/>
          <a:lstStyle>
            <a:extLst/>
          </a:lstStyle>
          <a:p>
            <a:fld id="{1AFB143B-4EFD-4953-A3AE-DCD0410FF083}" type="slidenum">
              <a:rPr lang="sv-SE" smtClean="0"/>
              <a:pPr/>
              <a:t>‹#›</a:t>
            </a:fld>
            <a:endParaRPr lang="sv-S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sv-SE"/>
          </a:p>
        </p:txBody>
      </p:sp>
      <p:sp>
        <p:nvSpPr>
          <p:cNvPr id="6" name="Footer Placeholder 5"/>
          <p:cNvSpPr>
            <a:spLocks noGrp="1"/>
          </p:cNvSpPr>
          <p:nvPr>
            <p:ph type="ftr" sz="quarter" idx="11"/>
          </p:nvPr>
        </p:nvSpPr>
        <p:spPr/>
        <p:txBody>
          <a:bodyPr/>
          <a:lstStyle>
            <a:extLst/>
          </a:lstStyle>
          <a:p>
            <a:endParaRPr lang="sv-SE"/>
          </a:p>
        </p:txBody>
      </p:sp>
      <p:sp>
        <p:nvSpPr>
          <p:cNvPr id="7" name="Slide Number Placeholder 6"/>
          <p:cNvSpPr>
            <a:spLocks noGrp="1"/>
          </p:cNvSpPr>
          <p:nvPr>
            <p:ph type="sldNum" sz="quarter" idx="12"/>
          </p:nvPr>
        </p:nvSpPr>
        <p:spPr/>
        <p:txBody>
          <a:bodyPr/>
          <a:lstStyle>
            <a:extLst/>
          </a:lstStyle>
          <a:p>
            <a:fld id="{1AFB143B-4EFD-4953-A3AE-DCD0410FF083}" type="slidenum">
              <a:rPr lang="sv-SE" smtClean="0"/>
              <a:pPr/>
              <a:t>‹#›</a:t>
            </a:fld>
            <a:endParaRPr lang="sv-S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sv-SE"/>
          </a:p>
        </p:txBody>
      </p:sp>
      <p:sp>
        <p:nvSpPr>
          <p:cNvPr id="8" name="Footer Placeholder 7"/>
          <p:cNvSpPr>
            <a:spLocks noGrp="1"/>
          </p:cNvSpPr>
          <p:nvPr>
            <p:ph type="ftr" sz="quarter" idx="11"/>
          </p:nvPr>
        </p:nvSpPr>
        <p:spPr/>
        <p:txBody>
          <a:bodyPr/>
          <a:lstStyle>
            <a:extLst/>
          </a:lstStyle>
          <a:p>
            <a:endParaRPr lang="sv-SE"/>
          </a:p>
        </p:txBody>
      </p:sp>
      <p:sp>
        <p:nvSpPr>
          <p:cNvPr id="9" name="Slide Number Placeholder 8"/>
          <p:cNvSpPr>
            <a:spLocks noGrp="1"/>
          </p:cNvSpPr>
          <p:nvPr>
            <p:ph type="sldNum" sz="quarter" idx="12"/>
          </p:nvPr>
        </p:nvSpPr>
        <p:spPr/>
        <p:txBody>
          <a:bodyPr/>
          <a:lstStyle>
            <a:extLst/>
          </a:lstStyle>
          <a:p>
            <a:fld id="{1AFB143B-4EFD-4953-A3AE-DCD0410FF083}" type="slidenum">
              <a:rPr lang="sv-SE" smtClean="0"/>
              <a:pPr/>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sv-SE"/>
          </a:p>
        </p:txBody>
      </p:sp>
      <p:sp>
        <p:nvSpPr>
          <p:cNvPr id="4" name="Footer Placeholder 3"/>
          <p:cNvSpPr>
            <a:spLocks noGrp="1"/>
          </p:cNvSpPr>
          <p:nvPr>
            <p:ph type="ftr" sz="quarter" idx="11"/>
          </p:nvPr>
        </p:nvSpPr>
        <p:spPr/>
        <p:txBody>
          <a:bodyPr/>
          <a:lstStyle>
            <a:extLst/>
          </a:lstStyle>
          <a:p>
            <a:endParaRPr lang="sv-SE"/>
          </a:p>
        </p:txBody>
      </p:sp>
      <p:sp>
        <p:nvSpPr>
          <p:cNvPr id="5" name="Slide Number Placeholder 4"/>
          <p:cNvSpPr>
            <a:spLocks noGrp="1"/>
          </p:cNvSpPr>
          <p:nvPr>
            <p:ph type="sldNum" sz="quarter" idx="12"/>
          </p:nvPr>
        </p:nvSpPr>
        <p:spPr/>
        <p:txBody>
          <a:bodyPr/>
          <a:lstStyle>
            <a:extLst/>
          </a:lstStyle>
          <a:p>
            <a:fld id="{1AFB143B-4EFD-4953-A3AE-DCD0410FF083}" type="slidenum">
              <a:rPr lang="sv-SE" smtClean="0"/>
              <a:pPr/>
              <a:t>‹#›</a:t>
            </a:fld>
            <a:endParaRPr lang="sv-S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sv-SE"/>
          </a:p>
        </p:txBody>
      </p:sp>
      <p:sp>
        <p:nvSpPr>
          <p:cNvPr id="3" name="Footer Placeholder 2"/>
          <p:cNvSpPr>
            <a:spLocks noGrp="1"/>
          </p:cNvSpPr>
          <p:nvPr>
            <p:ph type="ftr" sz="quarter" idx="11"/>
          </p:nvPr>
        </p:nvSpPr>
        <p:spPr/>
        <p:txBody>
          <a:bodyPr/>
          <a:lstStyle>
            <a:extLst/>
          </a:lstStyle>
          <a:p>
            <a:endParaRPr lang="sv-SE"/>
          </a:p>
        </p:txBody>
      </p:sp>
      <p:sp>
        <p:nvSpPr>
          <p:cNvPr id="4" name="Slide Number Placeholder 3"/>
          <p:cNvSpPr>
            <a:spLocks noGrp="1"/>
          </p:cNvSpPr>
          <p:nvPr>
            <p:ph type="sldNum" sz="quarter" idx="12"/>
          </p:nvPr>
        </p:nvSpPr>
        <p:spPr/>
        <p:txBody>
          <a:bodyPr/>
          <a:lstStyle>
            <a:extLst/>
          </a:lstStyle>
          <a:p>
            <a:fld id="{1AFB143B-4EFD-4953-A3AE-DCD0410FF083}"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sv-SE"/>
          </a:p>
        </p:txBody>
      </p:sp>
      <p:sp>
        <p:nvSpPr>
          <p:cNvPr id="6" name="Footer Placeholder 5"/>
          <p:cNvSpPr>
            <a:spLocks noGrp="1"/>
          </p:cNvSpPr>
          <p:nvPr>
            <p:ph type="ftr" sz="quarter" idx="11"/>
          </p:nvPr>
        </p:nvSpPr>
        <p:spPr/>
        <p:txBody>
          <a:bodyPr/>
          <a:lstStyle>
            <a:extLst/>
          </a:lstStyle>
          <a:p>
            <a:endParaRPr lang="sv-SE"/>
          </a:p>
        </p:txBody>
      </p:sp>
      <p:sp>
        <p:nvSpPr>
          <p:cNvPr id="7" name="Slide Number Placeholder 6"/>
          <p:cNvSpPr>
            <a:spLocks noGrp="1"/>
          </p:cNvSpPr>
          <p:nvPr>
            <p:ph type="sldNum" sz="quarter" idx="12"/>
          </p:nvPr>
        </p:nvSpPr>
        <p:spPr/>
        <p:txBody>
          <a:bodyPr/>
          <a:lstStyle>
            <a:extLst/>
          </a:lstStyle>
          <a:p>
            <a:fld id="{1AFB143B-4EFD-4953-A3AE-DCD0410FF083}" type="slidenum">
              <a:rPr lang="sv-SE" smtClean="0"/>
              <a:pPr/>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sv-S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sv-S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AFB143B-4EFD-4953-A3AE-DCD0410FF083}" type="slidenum">
              <a:rPr lang="sv-SE" smtClean="0"/>
              <a:pPr/>
              <a:t>‹#›</a:t>
            </a:fld>
            <a:endParaRPr lang="sv-S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sv-S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sv-S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AFB143B-4EFD-4953-A3AE-DCD0410FF083}" type="slidenum">
              <a:rPr lang="sv-SE" smtClean="0"/>
              <a:pPr/>
              <a:t>‹#›</a:t>
            </a:fld>
            <a:endParaRPr lang="sv-SE"/>
          </a:p>
        </p:txBody>
      </p:sp>
      <p:pic>
        <p:nvPicPr>
          <p:cNvPr id="11" name="Picture 2" descr="T:\Internationella Sekretariat\ISO\ISO-TMB-WG Social Responsibility\04 Projects\PPO\PPO SAG\0d33900.png"/>
          <p:cNvPicPr>
            <a:picLocks noChangeAspect="1" noChangeArrowheads="1"/>
          </p:cNvPicPr>
          <p:nvPr userDrawn="1"/>
        </p:nvPicPr>
        <p:blipFill>
          <a:blip r:embed="rId15" cstate="print">
            <a:extLst>
              <a:ext uri="{28A0092B-C50C-407E-A947-70E740481C1C}">
                <a14:useLocalDpi xmlns="" xmlns:a14="http://schemas.microsoft.com/office/drawing/2010/main" val="0"/>
              </a:ext>
            </a:extLst>
          </a:blip>
          <a:srcRect/>
          <a:stretch>
            <a:fillRect/>
          </a:stretch>
        </p:blipFill>
        <p:spPr bwMode="auto">
          <a:xfrm>
            <a:off x="8081597" y="6186854"/>
            <a:ext cx="952500" cy="476250"/>
          </a:xfrm>
          <a:prstGeom prst="rect">
            <a:avLst/>
          </a:prstGeom>
          <a:noFill/>
          <a:extLst>
            <a:ext uri="{909E8E84-426E-40DD-AFC4-6F175D3DCCD1}">
              <a14:hiddenFill xmlns=""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schmidt@ecologia.org"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iso.org/"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www.iso.org/sr" TargetMode="External"/><Relationship Id="rId2" Type="http://schemas.openxmlformats.org/officeDocument/2006/relationships/hyperlink" Target="https://iso26000.inf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iso26000sgn.org/"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iso.org/iso/home/news_index/iso-in-action/sustainable_development.ht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creativecommons.org/licens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609601"/>
            <a:ext cx="7772400" cy="2452914"/>
          </a:xfrm>
        </p:spPr>
        <p:txBody>
          <a:bodyPr>
            <a:normAutofit fontScale="90000"/>
          </a:bodyPr>
          <a:lstStyle/>
          <a:p>
            <a:r>
              <a:rPr lang="sv-SE" dirty="0">
                <a:solidFill>
                  <a:srgbClr val="0070C0"/>
                </a:solidFill>
              </a:rPr>
              <a:t>ISO 26000</a:t>
            </a:r>
            <a:br>
              <a:rPr lang="sv-SE" dirty="0">
                <a:solidFill>
                  <a:srgbClr val="0070C0"/>
                </a:solidFill>
              </a:rPr>
            </a:br>
            <a:r>
              <a:rPr lang="sv-SE" dirty="0">
                <a:solidFill>
                  <a:srgbClr val="0070C0"/>
                </a:solidFill>
              </a:rPr>
              <a:t>Basic </a:t>
            </a:r>
            <a:r>
              <a:rPr lang="sv-SE" dirty="0" err="1">
                <a:solidFill>
                  <a:srgbClr val="0070C0"/>
                </a:solidFill>
              </a:rPr>
              <a:t>training</a:t>
            </a:r>
            <a:r>
              <a:rPr lang="sv-SE" dirty="0">
                <a:solidFill>
                  <a:srgbClr val="0070C0"/>
                </a:solidFill>
              </a:rPr>
              <a:t> material</a:t>
            </a:r>
          </a:p>
        </p:txBody>
      </p:sp>
      <p:sp>
        <p:nvSpPr>
          <p:cNvPr id="3" name="Underrubrik 2"/>
          <p:cNvSpPr>
            <a:spLocks noGrp="1"/>
          </p:cNvSpPr>
          <p:nvPr>
            <p:ph type="subTitle" idx="1"/>
          </p:nvPr>
        </p:nvSpPr>
        <p:spPr>
          <a:xfrm>
            <a:off x="330200" y="3193143"/>
            <a:ext cx="8420100" cy="3271157"/>
          </a:xfrm>
        </p:spPr>
        <p:txBody>
          <a:bodyPr>
            <a:normAutofit/>
          </a:bodyPr>
          <a:lstStyle/>
          <a:p>
            <a:endParaRPr lang="sv-SE" sz="2000" dirty="0" smtClean="0"/>
          </a:p>
          <a:p>
            <a:r>
              <a:rPr lang="sv-SE" sz="2000" dirty="0" smtClean="0"/>
              <a:t>Version: January 1, 2022: </a:t>
            </a:r>
            <a:r>
              <a:rPr lang="sv-SE" sz="2000" dirty="0" smtClean="0"/>
              <a:t>unofficial revision and update by Carolyn Schmidt</a:t>
            </a:r>
          </a:p>
          <a:p>
            <a:r>
              <a:rPr lang="sv-SE" sz="2000" dirty="0" smtClean="0">
                <a:hlinkClick r:id="rId2"/>
              </a:rPr>
              <a:t>cschmidt@ecologia.org</a:t>
            </a:r>
            <a:r>
              <a:rPr lang="sv-SE" sz="2000" dirty="0" smtClean="0"/>
              <a:t> </a:t>
            </a:r>
          </a:p>
          <a:p>
            <a:endParaRPr lang="sv-SE" sz="2000" dirty="0" smtClean="0"/>
          </a:p>
          <a:p>
            <a:r>
              <a:rPr lang="sv-SE" sz="2000" b="1" dirty="0" smtClean="0"/>
              <a:t>Drafting team for the original version:</a:t>
            </a:r>
            <a:endParaRPr lang="sv-SE" sz="2000" dirty="0"/>
          </a:p>
          <a:p>
            <a:r>
              <a:rPr lang="sv-SE" sz="2000" dirty="0"/>
              <a:t>Ms. Carolyn Schmidt (</a:t>
            </a:r>
            <a:r>
              <a:rPr lang="sv-SE" sz="2000" dirty="0" err="1"/>
              <a:t>leader</a:t>
            </a:r>
            <a:r>
              <a:rPr lang="sv-SE" sz="2000" dirty="0"/>
              <a:t>), Ms. Adriana Rosenfeld, </a:t>
            </a:r>
          </a:p>
          <a:p>
            <a:r>
              <a:rPr lang="sv-SE" sz="2000" dirty="0"/>
              <a:t>Ms. Divya Kirti Gupta, Mr. </a:t>
            </a:r>
            <a:r>
              <a:rPr lang="sv-SE" sz="2000" dirty="0" smtClean="0"/>
              <a:t>Ken-ichi </a:t>
            </a:r>
            <a:r>
              <a:rPr lang="sv-SE" sz="2000" dirty="0"/>
              <a:t>Kumagai </a:t>
            </a:r>
          </a:p>
          <a:p>
            <a:r>
              <a:rPr lang="sv-SE" sz="2000" dirty="0"/>
              <a:t>Version: </a:t>
            </a:r>
            <a:r>
              <a:rPr lang="sv-SE" sz="2000" dirty="0" err="1"/>
              <a:t>March</a:t>
            </a:r>
            <a:r>
              <a:rPr lang="sv-SE" sz="2000" dirty="0"/>
              <a:t> 15, 2016</a:t>
            </a:r>
          </a:p>
          <a:p>
            <a:endParaRPr lang="sv-SE" sz="2000" dirty="0"/>
          </a:p>
          <a:p>
            <a:endParaRPr lang="sv-SE" sz="2000" dirty="0"/>
          </a:p>
        </p:txBody>
      </p:sp>
    </p:spTree>
    <p:extLst>
      <p:ext uri="{BB962C8B-B14F-4D97-AF65-F5344CB8AC3E}">
        <p14:creationId xmlns="" xmlns:p14="http://schemas.microsoft.com/office/powerpoint/2010/main" val="4000580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72885" y="1582057"/>
            <a:ext cx="7790543" cy="4702628"/>
          </a:xfrm>
        </p:spPr>
        <p:txBody>
          <a:bodyPr>
            <a:noAutofit/>
          </a:bodyPr>
          <a:lstStyle/>
          <a:p>
            <a:pPr>
              <a:buClr>
                <a:srgbClr val="00B050"/>
              </a:buClr>
              <a:buSzPct val="100000"/>
              <a:buNone/>
            </a:pPr>
            <a:endParaRPr lang="en-US" sz="2000" dirty="0" smtClean="0"/>
          </a:p>
          <a:p>
            <a:pPr>
              <a:buClr>
                <a:srgbClr val="00B050"/>
              </a:buClr>
              <a:buSzPct val="100000"/>
              <a:buFont typeface="Wingdings" pitchFamily="2" charset="2"/>
              <a:buChar char="Ø"/>
            </a:pPr>
            <a:r>
              <a:rPr lang="en-US" sz="2000" dirty="0" smtClean="0"/>
              <a:t>attract like-minded partners, investors, customers, members, workers and suppliers</a:t>
            </a:r>
          </a:p>
          <a:p>
            <a:pPr>
              <a:buClr>
                <a:srgbClr val="00B050"/>
              </a:buClr>
              <a:buSzPct val="100000"/>
              <a:buFont typeface="Wingdings" pitchFamily="2" charset="2"/>
              <a:buChar char="Ø"/>
            </a:pPr>
            <a:r>
              <a:rPr lang="en-US" sz="2000" dirty="0" smtClean="0"/>
              <a:t>identify new opportunities </a:t>
            </a:r>
          </a:p>
          <a:p>
            <a:pPr>
              <a:buClr>
                <a:srgbClr val="00B050"/>
              </a:buClr>
              <a:buSzPct val="100000"/>
              <a:buFont typeface="Wingdings" pitchFamily="2" charset="2"/>
              <a:buChar char="Ø"/>
            </a:pPr>
            <a:r>
              <a:rPr lang="en-US" sz="2000" dirty="0" smtClean="0"/>
              <a:t>establish and participate in more </a:t>
            </a:r>
            <a:r>
              <a:rPr lang="en-US" sz="2000" dirty="0"/>
              <a:t>robust, stable supply </a:t>
            </a:r>
            <a:r>
              <a:rPr lang="en-US" sz="2000" dirty="0" smtClean="0"/>
              <a:t>chains</a:t>
            </a:r>
            <a:endParaRPr lang="en-US" sz="2000" dirty="0"/>
          </a:p>
          <a:p>
            <a:pPr>
              <a:buClr>
                <a:srgbClr val="00B050"/>
              </a:buClr>
              <a:buSzPct val="100000"/>
              <a:buFont typeface="Wingdings" pitchFamily="2" charset="2"/>
              <a:buChar char="Ø"/>
            </a:pPr>
            <a:r>
              <a:rPr lang="en-US" sz="2000" dirty="0" smtClean="0"/>
              <a:t>manage </a:t>
            </a:r>
            <a:r>
              <a:rPr lang="en-US" sz="2000" dirty="0"/>
              <a:t>and reduce </a:t>
            </a:r>
            <a:r>
              <a:rPr lang="en-US" sz="2000" dirty="0" smtClean="0"/>
              <a:t>risks</a:t>
            </a:r>
            <a:endParaRPr lang="en-US" sz="2000" dirty="0"/>
          </a:p>
          <a:p>
            <a:pPr>
              <a:buClr>
                <a:srgbClr val="00B050"/>
              </a:buClr>
              <a:buSzPct val="100000"/>
              <a:buFont typeface="Wingdings" pitchFamily="2" charset="2"/>
              <a:buChar char="Ø"/>
            </a:pPr>
            <a:r>
              <a:rPr lang="en-US" sz="2000" dirty="0" smtClean="0"/>
              <a:t>contribute to sustainable development by reducing your harmful environmental, social and economic impacts </a:t>
            </a:r>
          </a:p>
          <a:p>
            <a:pPr>
              <a:buClr>
                <a:srgbClr val="00B050"/>
              </a:buClr>
              <a:buSzPct val="100000"/>
              <a:buFont typeface="Wingdings" pitchFamily="2" charset="2"/>
              <a:buChar char="Ø"/>
            </a:pPr>
            <a:r>
              <a:rPr lang="en-US" sz="2000" dirty="0" smtClean="0"/>
              <a:t>improve relations with employees, communities, the media, suppliers, customers, and government agencies</a:t>
            </a:r>
          </a:p>
          <a:p>
            <a:pPr>
              <a:buClr>
                <a:srgbClr val="00B050"/>
              </a:buClr>
              <a:buSzPct val="200000"/>
              <a:buFont typeface="Wingdings" pitchFamily="2" charset="2"/>
              <a:buChar char="Ø"/>
            </a:pPr>
            <a:endParaRPr lang="en-US" sz="2000" dirty="0" smtClean="0"/>
          </a:p>
          <a:p>
            <a:pPr>
              <a:buClr>
                <a:srgbClr val="00B050"/>
              </a:buClr>
              <a:buSzPct val="100000"/>
            </a:pPr>
            <a:endParaRPr lang="en-US" sz="2000" dirty="0"/>
          </a:p>
        </p:txBody>
      </p:sp>
      <p:sp>
        <p:nvSpPr>
          <p:cNvPr id="2" name="Title 1"/>
          <p:cNvSpPr>
            <a:spLocks noGrp="1"/>
          </p:cNvSpPr>
          <p:nvPr>
            <p:ph type="title"/>
          </p:nvPr>
        </p:nvSpPr>
        <p:spPr>
          <a:xfrm>
            <a:off x="391886" y="563562"/>
            <a:ext cx="8447314" cy="944562"/>
          </a:xfrm>
        </p:spPr>
        <p:txBody>
          <a:bodyPr>
            <a:noAutofit/>
          </a:bodyPr>
          <a:lstStyle/>
          <a:p>
            <a:r>
              <a:rPr lang="en-US" sz="3200" dirty="0" smtClean="0">
                <a:solidFill>
                  <a:srgbClr val="0070C0"/>
                </a:solidFill>
              </a:rPr>
              <a:t>Using ISO </a:t>
            </a:r>
            <a:r>
              <a:rPr lang="en-US" sz="3200" dirty="0">
                <a:solidFill>
                  <a:srgbClr val="0070C0"/>
                </a:solidFill>
              </a:rPr>
              <a:t>26000 Social Responsibility </a:t>
            </a:r>
            <a:r>
              <a:rPr lang="en-US" sz="3200" dirty="0" smtClean="0">
                <a:solidFill>
                  <a:srgbClr val="0070C0"/>
                </a:solidFill>
              </a:rPr>
              <a:t>can help you to:</a:t>
            </a:r>
            <a:endParaRPr lang="en-US" sz="3200" dirty="0">
              <a:solidFill>
                <a:srgbClr val="FF0000"/>
              </a:solidFill>
            </a:endParaRPr>
          </a:p>
        </p:txBody>
      </p:sp>
      <p:sp>
        <p:nvSpPr>
          <p:cNvPr id="5" name="Slide Number Placeholder 4"/>
          <p:cNvSpPr>
            <a:spLocks noGrp="1"/>
          </p:cNvSpPr>
          <p:nvPr>
            <p:ph type="sldNum" sz="quarter" idx="12"/>
          </p:nvPr>
        </p:nvSpPr>
        <p:spPr/>
        <p:txBody>
          <a:bodyPr/>
          <a:lstStyle/>
          <a:p>
            <a:fld id="{1AFB143B-4EFD-4953-A3AE-DCD0410FF083}" type="slidenum">
              <a:rPr lang="sv-SE" smtClean="0"/>
              <a:pPr/>
              <a:t>10</a:t>
            </a:fld>
            <a:endParaRPr lang="sv-SE"/>
          </a:p>
        </p:txBody>
      </p:sp>
    </p:spTree>
    <p:extLst>
      <p:ext uri="{BB962C8B-B14F-4D97-AF65-F5344CB8AC3E}">
        <p14:creationId xmlns="" xmlns:p14="http://schemas.microsoft.com/office/powerpoint/2010/main" val="3356345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idx="4294967295"/>
          </p:nvPr>
        </p:nvSpPr>
        <p:spPr>
          <a:xfrm>
            <a:off x="566057" y="274637"/>
            <a:ext cx="8244114" cy="1423533"/>
          </a:xfrm>
        </p:spPr>
        <p:txBody>
          <a:bodyPr>
            <a:noAutofit/>
          </a:bodyPr>
          <a:lstStyle/>
          <a:p>
            <a:r>
              <a:rPr lang="en-US" sz="2400" dirty="0" smtClean="0">
                <a:solidFill>
                  <a:srgbClr val="0070C0"/>
                </a:solidFill>
                <a:latin typeface="Lucida Sans Unicode" pitchFamily="34" charset="0"/>
                <a:ea typeface="Verdana" panose="020B0604030504040204" pitchFamily="34" charset="0"/>
                <a:cs typeface="Lucida Sans Unicode" pitchFamily="34" charset="0"/>
              </a:rPr>
              <a:t>Implementing social </a:t>
            </a:r>
            <a:r>
              <a:rPr lang="en-US" sz="2400" dirty="0">
                <a:solidFill>
                  <a:srgbClr val="0070C0"/>
                </a:solidFill>
                <a:latin typeface="Lucida Sans Unicode" pitchFamily="34" charset="0"/>
                <a:ea typeface="Verdana" panose="020B0604030504040204" pitchFamily="34" charset="0"/>
                <a:cs typeface="Lucida Sans Unicode" pitchFamily="34" charset="0"/>
              </a:rPr>
              <a:t>responsibility </a:t>
            </a:r>
            <a:r>
              <a:rPr lang="en-US" sz="2400" dirty="0" smtClean="0">
                <a:solidFill>
                  <a:srgbClr val="0070C0"/>
                </a:solidFill>
                <a:latin typeface="Lucida Sans Unicode" pitchFamily="34" charset="0"/>
                <a:ea typeface="Verdana" panose="020B0604030504040204" pitchFamily="34" charset="0"/>
                <a:cs typeface="Lucida Sans Unicode" pitchFamily="34" charset="0"/>
              </a:rPr>
              <a:t>can contribute </a:t>
            </a:r>
            <a:r>
              <a:rPr lang="en-US" sz="2400" dirty="0">
                <a:solidFill>
                  <a:srgbClr val="0070C0"/>
                </a:solidFill>
                <a:latin typeface="Lucida Sans Unicode" pitchFamily="34" charset="0"/>
                <a:ea typeface="Verdana" panose="020B0604030504040204" pitchFamily="34" charset="0"/>
                <a:cs typeface="Lucida Sans Unicode" pitchFamily="34" charset="0"/>
              </a:rPr>
              <a:t>to a “virtuous cycle</a:t>
            </a:r>
            <a:r>
              <a:rPr lang="en-US" sz="2400" dirty="0" smtClean="0">
                <a:solidFill>
                  <a:srgbClr val="0070C0"/>
                </a:solidFill>
                <a:latin typeface="Lucida Sans Unicode" pitchFamily="34" charset="0"/>
                <a:ea typeface="Verdana" panose="020B0604030504040204" pitchFamily="34" charset="0"/>
                <a:cs typeface="Lucida Sans Unicode" pitchFamily="34" charset="0"/>
              </a:rPr>
              <a:t>” -  each </a:t>
            </a:r>
            <a:r>
              <a:rPr lang="en-US" sz="2400" dirty="0">
                <a:solidFill>
                  <a:srgbClr val="0070C0"/>
                </a:solidFill>
                <a:latin typeface="Lucida Sans Unicode" pitchFamily="34" charset="0"/>
                <a:ea typeface="Verdana" panose="020B0604030504040204" pitchFamily="34" charset="0"/>
                <a:cs typeface="Lucida Sans Unicode" pitchFamily="34" charset="0"/>
              </a:rPr>
              <a:t>action strengthens the organization and the community, </a:t>
            </a:r>
            <a:r>
              <a:rPr lang="en-US" sz="2400" dirty="0" smtClean="0">
                <a:solidFill>
                  <a:srgbClr val="0070C0"/>
                </a:solidFill>
                <a:latin typeface="Lucida Sans Unicode" pitchFamily="34" charset="0"/>
                <a:ea typeface="Verdana" panose="020B0604030504040204" pitchFamily="34" charset="0"/>
                <a:cs typeface="Lucida Sans Unicode" pitchFamily="34" charset="0"/>
              </a:rPr>
              <a:t>encouraging sustainable </a:t>
            </a:r>
            <a:r>
              <a:rPr lang="en-US" sz="2400" dirty="0">
                <a:solidFill>
                  <a:srgbClr val="0070C0"/>
                </a:solidFill>
                <a:latin typeface="Lucida Sans Unicode" pitchFamily="34" charset="0"/>
                <a:ea typeface="Verdana" panose="020B0604030504040204" pitchFamily="34" charset="0"/>
                <a:cs typeface="Lucida Sans Unicode" pitchFamily="34" charset="0"/>
              </a:rPr>
              <a:t>development</a:t>
            </a:r>
          </a:p>
        </p:txBody>
      </p:sp>
      <p:graphicFrame>
        <p:nvGraphicFramePr>
          <p:cNvPr id="4" name="Diagram 3"/>
          <p:cNvGraphicFramePr/>
          <p:nvPr>
            <p:extLst>
              <p:ext uri="{D42A27DB-BD31-4B8C-83A1-F6EECF244321}">
                <p14:modId xmlns="" xmlns:p14="http://schemas.microsoft.com/office/powerpoint/2010/main" val="3471410344"/>
              </p:ext>
            </p:extLst>
          </p:nvPr>
        </p:nvGraphicFramePr>
        <p:xfrm>
          <a:off x="1016000" y="1524000"/>
          <a:ext cx="6375400" cy="5197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1AFB143B-4EFD-4953-A3AE-DCD0410FF083}" type="slidenum">
              <a:rPr lang="sv-SE" smtClean="0"/>
              <a:pPr/>
              <a:t>11</a:t>
            </a:fld>
            <a:endParaRPr lang="sv-SE"/>
          </a:p>
        </p:txBody>
      </p:sp>
    </p:spTree>
    <p:extLst>
      <p:ext uri="{BB962C8B-B14F-4D97-AF65-F5344CB8AC3E}">
        <p14:creationId xmlns="" xmlns:p14="http://schemas.microsoft.com/office/powerpoint/2010/main" val="2160406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457200" y="1988457"/>
            <a:ext cx="8229600" cy="4018834"/>
          </a:xfrm>
        </p:spPr>
        <p:txBody>
          <a:bodyPr>
            <a:noAutofit/>
          </a:bodyPr>
          <a:lstStyle/>
          <a:p>
            <a:pPr>
              <a:lnSpc>
                <a:spcPct val="150000"/>
              </a:lnSpc>
              <a:buClr>
                <a:srgbClr val="00B050"/>
              </a:buClr>
              <a:buSzPct val="100000"/>
              <a:buFont typeface="Wingdings" pitchFamily="2" charset="2"/>
              <a:buChar char="Ø"/>
            </a:pPr>
            <a:r>
              <a:rPr lang="en-US" sz="2800" dirty="0"/>
              <a:t>   </a:t>
            </a:r>
            <a:r>
              <a:rPr lang="en-US" sz="2800" dirty="0" smtClean="0"/>
              <a:t>Definition of “Social Responsibility”</a:t>
            </a:r>
          </a:p>
          <a:p>
            <a:pPr>
              <a:lnSpc>
                <a:spcPct val="150000"/>
              </a:lnSpc>
              <a:buClr>
                <a:srgbClr val="00B050"/>
              </a:buClr>
              <a:buSzPct val="100000"/>
              <a:buFont typeface="Wingdings" pitchFamily="2" charset="2"/>
              <a:buChar char="Ø"/>
            </a:pPr>
            <a:r>
              <a:rPr lang="en-US" sz="2800" dirty="0" smtClean="0"/>
              <a:t>   The 7 principles </a:t>
            </a:r>
            <a:endParaRPr lang="en-US" sz="2800" dirty="0"/>
          </a:p>
          <a:p>
            <a:pPr>
              <a:lnSpc>
                <a:spcPct val="150000"/>
              </a:lnSpc>
              <a:buClr>
                <a:srgbClr val="00B050"/>
              </a:buClr>
              <a:buSzPct val="100000"/>
              <a:buFont typeface="Wingdings" pitchFamily="2" charset="2"/>
              <a:buChar char="Ø"/>
            </a:pPr>
            <a:r>
              <a:rPr lang="en-US" sz="2800" dirty="0" smtClean="0"/>
              <a:t>    The 7 core </a:t>
            </a:r>
            <a:r>
              <a:rPr lang="en-US" sz="2800" dirty="0"/>
              <a:t>subjects </a:t>
            </a:r>
            <a:r>
              <a:rPr lang="en-US" sz="2800" dirty="0" smtClean="0"/>
              <a:t>and related issues</a:t>
            </a:r>
            <a:endParaRPr lang="en-US" sz="2800" dirty="0"/>
          </a:p>
        </p:txBody>
      </p:sp>
      <p:sp>
        <p:nvSpPr>
          <p:cNvPr id="4" name="Slide Number Placeholder 3"/>
          <p:cNvSpPr>
            <a:spLocks noGrp="1"/>
          </p:cNvSpPr>
          <p:nvPr>
            <p:ph type="sldNum" sz="quarter" idx="12"/>
          </p:nvPr>
        </p:nvSpPr>
        <p:spPr/>
        <p:txBody>
          <a:bodyPr/>
          <a:lstStyle/>
          <a:p>
            <a:fld id="{1AFB143B-4EFD-4953-A3AE-DCD0410FF083}" type="slidenum">
              <a:rPr lang="sv-SE" smtClean="0"/>
              <a:pPr/>
              <a:t>12</a:t>
            </a:fld>
            <a:endParaRPr lang="sv-SE"/>
          </a:p>
        </p:txBody>
      </p:sp>
      <p:sp>
        <p:nvSpPr>
          <p:cNvPr id="2" name="Title 1"/>
          <p:cNvSpPr>
            <a:spLocks noGrp="1"/>
          </p:cNvSpPr>
          <p:nvPr>
            <p:ph type="title"/>
          </p:nvPr>
        </p:nvSpPr>
        <p:spPr>
          <a:xfrm>
            <a:off x="457200" y="464456"/>
            <a:ext cx="8229600" cy="1117601"/>
          </a:xfrm>
        </p:spPr>
        <p:txBody>
          <a:bodyPr vert="horz" lIns="91440" tIns="45720" rIns="91440" bIns="45720" rtlCol="0" anchor="ctr">
            <a:noAutofit/>
          </a:bodyPr>
          <a:lstStyle/>
          <a:p>
            <a:r>
              <a:rPr lang="en-US" sz="3200" dirty="0">
                <a:solidFill>
                  <a:srgbClr val="0070C0"/>
                </a:solidFill>
                <a:ea typeface="Verdana" panose="020B0604030504040204" pitchFamily="34" charset="0"/>
                <a:cs typeface="Verdana" panose="020B0604030504040204" pitchFamily="34" charset="0"/>
              </a:rPr>
              <a:t>3. </a:t>
            </a:r>
            <a:r>
              <a:rPr lang="en-US" sz="3200" dirty="0" smtClean="0">
                <a:solidFill>
                  <a:srgbClr val="0070C0"/>
                </a:solidFill>
                <a:ea typeface="Verdana" panose="020B0604030504040204" pitchFamily="34" charset="0"/>
                <a:cs typeface="Verdana" panose="020B0604030504040204" pitchFamily="34" charset="0"/>
              </a:rPr>
              <a:t>Core </a:t>
            </a:r>
            <a:r>
              <a:rPr lang="en-US" sz="3200" dirty="0" smtClean="0">
                <a:solidFill>
                  <a:srgbClr val="0070C0"/>
                </a:solidFill>
                <a:ea typeface="Verdana" panose="020B0604030504040204" pitchFamily="34" charset="0"/>
                <a:cs typeface="Lucida Sans Unicode" pitchFamily="34" charset="0"/>
              </a:rPr>
              <a:t>content of</a:t>
            </a:r>
            <a:r>
              <a:rPr lang="en-US" sz="3200" dirty="0" smtClean="0">
                <a:solidFill>
                  <a:srgbClr val="0070C0"/>
                </a:solidFill>
                <a:ea typeface="Verdana" panose="020B0604030504040204" pitchFamily="34" charset="0"/>
                <a:cs typeface="Verdana" panose="020B0604030504040204" pitchFamily="34" charset="0"/>
              </a:rPr>
              <a:t> ISO 26000</a:t>
            </a:r>
            <a:endParaRPr lang="en-US" sz="3200" dirty="0">
              <a:solidFill>
                <a:srgbClr val="0070C0"/>
              </a:solidFill>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274243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idx="1"/>
          </p:nvPr>
        </p:nvSpPr>
        <p:spPr>
          <a:xfrm>
            <a:off x="457200" y="1393372"/>
            <a:ext cx="8229600" cy="4613920"/>
          </a:xfrm>
          <a:solidFill>
            <a:schemeClr val="accent4">
              <a:lumMod val="20000"/>
              <a:lumOff val="80000"/>
            </a:schemeClr>
          </a:solidFill>
        </p:spPr>
        <p:txBody>
          <a:bodyPr>
            <a:normAutofit fontScale="92500" lnSpcReduction="10000"/>
          </a:bodyPr>
          <a:lstStyle/>
          <a:p>
            <a:pPr marL="0" indent="0">
              <a:spcBef>
                <a:spcPts val="0"/>
              </a:spcBef>
              <a:buNone/>
            </a:pPr>
            <a:endParaRPr lang="en-US" sz="2400" dirty="0" smtClean="0"/>
          </a:p>
          <a:p>
            <a:pPr marL="0" indent="0">
              <a:spcBef>
                <a:spcPts val="0"/>
              </a:spcBef>
              <a:buNone/>
            </a:pPr>
            <a:r>
              <a:rPr lang="en-US" sz="2400" dirty="0" smtClean="0"/>
              <a:t>“Social </a:t>
            </a:r>
            <a:r>
              <a:rPr lang="en-US" sz="2400" dirty="0"/>
              <a:t>Responsibility (SR) is the responsibility of an organization for the impacts of its decisions and activities on society and the environment through transparent and ethical </a:t>
            </a:r>
            <a:r>
              <a:rPr lang="en-US" sz="2400" dirty="0" err="1"/>
              <a:t>behaviour</a:t>
            </a:r>
            <a:r>
              <a:rPr lang="en-US" sz="2400" dirty="0"/>
              <a:t> that</a:t>
            </a:r>
            <a:r>
              <a:rPr lang="en-US" sz="2400" dirty="0" smtClean="0"/>
              <a:t>:</a:t>
            </a:r>
          </a:p>
          <a:p>
            <a:pPr>
              <a:buFont typeface="Arial" pitchFamily="34" charset="0"/>
              <a:buChar char="•"/>
            </a:pPr>
            <a:endParaRPr lang="en-US" sz="2400" dirty="0"/>
          </a:p>
          <a:p>
            <a:pPr>
              <a:buClrTx/>
              <a:buSzPct val="100000"/>
              <a:buFont typeface="Arial" pitchFamily="34" charset="0"/>
              <a:buChar char="•"/>
            </a:pPr>
            <a:r>
              <a:rPr lang="en-US" sz="2400" dirty="0"/>
              <a:t>Contributes to sustainable development, including the health and welfare of society</a:t>
            </a:r>
          </a:p>
          <a:p>
            <a:pPr>
              <a:buClrTx/>
              <a:buSzPct val="100000"/>
              <a:buFont typeface="Arial" pitchFamily="34" charset="0"/>
              <a:buChar char="•"/>
            </a:pPr>
            <a:r>
              <a:rPr lang="en-US" sz="2400" dirty="0"/>
              <a:t>Takes into account the expectations of stakeholders</a:t>
            </a:r>
          </a:p>
          <a:p>
            <a:pPr>
              <a:buClrTx/>
              <a:buSzPct val="100000"/>
              <a:buFont typeface="Arial" pitchFamily="34" charset="0"/>
              <a:buChar char="•"/>
            </a:pPr>
            <a:r>
              <a:rPr lang="en-US" sz="2400" dirty="0"/>
              <a:t>Is in compliance with applicable law and consistent with international norms of behavior, and </a:t>
            </a:r>
          </a:p>
          <a:p>
            <a:pPr>
              <a:buClrTx/>
              <a:buSzPct val="100000"/>
              <a:buFont typeface="Arial" pitchFamily="34" charset="0"/>
              <a:buChar char="•"/>
            </a:pPr>
            <a:r>
              <a:rPr lang="en-US" sz="2400" dirty="0"/>
              <a:t>Is integrated throughout the organization and </a:t>
            </a:r>
            <a:r>
              <a:rPr lang="en-US" sz="2400" dirty="0" err="1"/>
              <a:t>practised</a:t>
            </a:r>
            <a:r>
              <a:rPr lang="en-US" sz="2400" dirty="0"/>
              <a:t> in its relationships</a:t>
            </a:r>
            <a:r>
              <a:rPr lang="en-US" sz="2400" dirty="0" smtClean="0"/>
              <a:t>.”</a:t>
            </a:r>
            <a:endParaRPr lang="en-US" sz="2400" i="1" dirty="0"/>
          </a:p>
          <a:p>
            <a:pPr>
              <a:buNone/>
            </a:pPr>
            <a:endParaRPr lang="en-US" sz="2000" dirty="0"/>
          </a:p>
          <a:p>
            <a:endParaRPr lang="en-US" sz="2000" b="0" dirty="0"/>
          </a:p>
        </p:txBody>
      </p:sp>
      <p:sp>
        <p:nvSpPr>
          <p:cNvPr id="5" name="Slide Number Placeholder 4"/>
          <p:cNvSpPr>
            <a:spLocks noGrp="1"/>
          </p:cNvSpPr>
          <p:nvPr>
            <p:ph type="sldNum" sz="quarter" idx="12"/>
          </p:nvPr>
        </p:nvSpPr>
        <p:spPr/>
        <p:txBody>
          <a:bodyPr/>
          <a:lstStyle/>
          <a:p>
            <a:fld id="{1AFB143B-4EFD-4953-A3AE-DCD0410FF083}" type="slidenum">
              <a:rPr lang="sv-SE" smtClean="0"/>
              <a:pPr/>
              <a:t>13</a:t>
            </a:fld>
            <a:endParaRPr lang="sv-SE"/>
          </a:p>
        </p:txBody>
      </p:sp>
      <p:sp>
        <p:nvSpPr>
          <p:cNvPr id="4" name="Title 3"/>
          <p:cNvSpPr>
            <a:spLocks noGrp="1"/>
          </p:cNvSpPr>
          <p:nvPr>
            <p:ph type="title"/>
          </p:nvPr>
        </p:nvSpPr>
        <p:spPr>
          <a:solidFill>
            <a:schemeClr val="accent4"/>
          </a:solidFill>
        </p:spPr>
        <p:txBody>
          <a:bodyPr>
            <a:noAutofit/>
          </a:bodyPr>
          <a:lstStyle/>
          <a:p>
            <a:pPr algn="ctr"/>
            <a:r>
              <a:rPr lang="en-US" sz="3200" dirty="0" smtClean="0">
                <a:solidFill>
                  <a:srgbClr val="FFFF00"/>
                </a:solidFill>
                <a:effectLst/>
              </a:rPr>
              <a:t>ISO </a:t>
            </a:r>
            <a:r>
              <a:rPr lang="en-US" sz="3200" dirty="0" smtClean="0">
                <a:solidFill>
                  <a:srgbClr val="FFFF00"/>
                </a:solidFill>
                <a:effectLst>
                  <a:outerShdw blurRad="38100" dist="38100" dir="2700000" algn="tl">
                    <a:srgbClr val="000000">
                      <a:alpha val="43137"/>
                    </a:srgbClr>
                  </a:outerShdw>
                </a:effectLst>
              </a:rPr>
              <a:t>26000’s</a:t>
            </a:r>
            <a:r>
              <a:rPr lang="en-US" sz="3200" dirty="0" smtClean="0">
                <a:solidFill>
                  <a:srgbClr val="FFFF00"/>
                </a:solidFill>
                <a:effectLst/>
              </a:rPr>
              <a:t> definition of</a:t>
            </a:r>
            <a:br>
              <a:rPr lang="en-US" sz="3200" dirty="0" smtClean="0">
                <a:solidFill>
                  <a:srgbClr val="FFFF00"/>
                </a:solidFill>
                <a:effectLst/>
              </a:rPr>
            </a:br>
            <a:r>
              <a:rPr lang="en-US" sz="3200" dirty="0" smtClean="0">
                <a:solidFill>
                  <a:srgbClr val="FFFF00"/>
                </a:solidFill>
                <a:effectLst/>
              </a:rPr>
              <a:t> </a:t>
            </a:r>
            <a:r>
              <a:rPr lang="en-US" sz="3200" dirty="0">
                <a:solidFill>
                  <a:srgbClr val="FFFF00"/>
                </a:solidFill>
                <a:effectLst/>
              </a:rPr>
              <a:t>Social </a:t>
            </a:r>
            <a:r>
              <a:rPr lang="en-US" sz="3200" dirty="0" smtClean="0">
                <a:solidFill>
                  <a:srgbClr val="FFFF00"/>
                </a:solidFill>
                <a:effectLst/>
              </a:rPr>
              <a:t>Responsibility </a:t>
            </a:r>
            <a:endParaRPr lang="en-US" sz="3200" dirty="0">
              <a:solidFill>
                <a:srgbClr val="FFFF00"/>
              </a:solidFill>
              <a:effectLst/>
            </a:endParaRPr>
          </a:p>
        </p:txBody>
      </p:sp>
    </p:spTree>
    <p:extLst>
      <p:ext uri="{BB962C8B-B14F-4D97-AF65-F5344CB8AC3E}">
        <p14:creationId xmlns="" xmlns:p14="http://schemas.microsoft.com/office/powerpoint/2010/main" val="2775582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7029" y="1030514"/>
            <a:ext cx="8142515" cy="5325837"/>
          </a:xfrm>
          <a:solidFill>
            <a:schemeClr val="accent4">
              <a:lumMod val="20000"/>
              <a:lumOff val="80000"/>
            </a:schemeClr>
          </a:solidFill>
        </p:spPr>
        <p:txBody>
          <a:bodyPr>
            <a:normAutofit fontScale="77500" lnSpcReduction="20000"/>
          </a:bodyPr>
          <a:lstStyle/>
          <a:p>
            <a:pPr>
              <a:buClr>
                <a:srgbClr val="00B050"/>
              </a:buClr>
              <a:buSzPct val="200000"/>
              <a:buNone/>
            </a:pPr>
            <a:endParaRPr lang="en-US" sz="2800" dirty="0" smtClean="0"/>
          </a:p>
          <a:p>
            <a:pPr marL="0" indent="0">
              <a:lnSpc>
                <a:spcPct val="120000"/>
              </a:lnSpc>
              <a:spcBef>
                <a:spcPts val="0"/>
              </a:spcBef>
              <a:buClr>
                <a:srgbClr val="00B050"/>
              </a:buClr>
              <a:buSzPct val="200000"/>
              <a:buNone/>
            </a:pPr>
            <a:r>
              <a:rPr lang="en-US" sz="2600" dirty="0" smtClean="0"/>
              <a:t>  Note </a:t>
            </a:r>
            <a:r>
              <a:rPr lang="en-US" sz="2600" dirty="0"/>
              <a:t>1:  Activities include products, services and processes</a:t>
            </a:r>
            <a:r>
              <a:rPr lang="en-US" sz="2600" dirty="0" smtClean="0"/>
              <a:t>.</a:t>
            </a:r>
          </a:p>
          <a:p>
            <a:pPr marL="0" indent="0">
              <a:lnSpc>
                <a:spcPct val="120000"/>
              </a:lnSpc>
              <a:spcBef>
                <a:spcPts val="0"/>
              </a:spcBef>
              <a:buClr>
                <a:srgbClr val="00B050"/>
              </a:buClr>
              <a:buSzPct val="200000"/>
              <a:buNone/>
            </a:pPr>
            <a:endParaRPr lang="en-US" sz="2600" dirty="0" smtClean="0"/>
          </a:p>
          <a:p>
            <a:pPr marL="0" indent="0">
              <a:lnSpc>
                <a:spcPct val="120000"/>
              </a:lnSpc>
              <a:spcBef>
                <a:spcPts val="0"/>
              </a:spcBef>
              <a:buClr>
                <a:srgbClr val="00B050"/>
              </a:buClr>
              <a:buSzPct val="200000"/>
              <a:buNone/>
            </a:pPr>
            <a:r>
              <a:rPr lang="en-US" sz="2600" dirty="0" smtClean="0"/>
              <a:t>  Note </a:t>
            </a:r>
            <a:r>
              <a:rPr lang="en-US" sz="2600" dirty="0"/>
              <a:t>2: Relationships refer to an organization’s activities </a:t>
            </a:r>
            <a:endParaRPr lang="en-US" sz="2600" dirty="0" smtClean="0"/>
          </a:p>
          <a:p>
            <a:pPr marL="0" indent="0">
              <a:lnSpc>
                <a:spcPct val="120000"/>
              </a:lnSpc>
              <a:spcBef>
                <a:spcPts val="0"/>
              </a:spcBef>
              <a:buClr>
                <a:srgbClr val="00B050"/>
              </a:buClr>
              <a:buSzPct val="200000"/>
              <a:buNone/>
            </a:pPr>
            <a:r>
              <a:rPr lang="en-US" sz="2600" dirty="0" smtClean="0"/>
              <a:t>              within </a:t>
            </a:r>
            <a:r>
              <a:rPr lang="en-US" sz="2600" dirty="0"/>
              <a:t>its sphere of influence</a:t>
            </a:r>
            <a:r>
              <a:rPr lang="en-US" sz="2600" dirty="0" smtClean="0"/>
              <a:t>.”</a:t>
            </a:r>
          </a:p>
          <a:p>
            <a:pPr marL="0" indent="0">
              <a:lnSpc>
                <a:spcPct val="120000"/>
              </a:lnSpc>
              <a:spcBef>
                <a:spcPts val="0"/>
              </a:spcBef>
              <a:buClr>
                <a:srgbClr val="00B050"/>
              </a:buClr>
              <a:buSzPct val="200000"/>
              <a:buNone/>
            </a:pPr>
            <a:endParaRPr lang="en-US" sz="2600" dirty="0" smtClean="0"/>
          </a:p>
          <a:p>
            <a:pPr marL="0" indent="0">
              <a:lnSpc>
                <a:spcPct val="120000"/>
              </a:lnSpc>
              <a:spcBef>
                <a:spcPts val="0"/>
              </a:spcBef>
              <a:buClr>
                <a:srgbClr val="00B050"/>
              </a:buClr>
              <a:buSzPct val="200000"/>
              <a:buNone/>
            </a:pPr>
            <a:r>
              <a:rPr lang="en-US" sz="1900" dirty="0" smtClean="0"/>
              <a:t>  Source:  ISO 26000: 2010  Clause 2.18</a:t>
            </a:r>
          </a:p>
          <a:p>
            <a:pPr marL="0" indent="0">
              <a:lnSpc>
                <a:spcPct val="120000"/>
              </a:lnSpc>
              <a:spcBef>
                <a:spcPts val="0"/>
              </a:spcBef>
              <a:buNone/>
            </a:pPr>
            <a:endParaRPr lang="en-US" sz="2800" i="1" dirty="0"/>
          </a:p>
          <a:p>
            <a:pPr marL="0" indent="0">
              <a:lnSpc>
                <a:spcPct val="120000"/>
              </a:lnSpc>
              <a:spcBef>
                <a:spcPts val="0"/>
              </a:spcBef>
              <a:buNone/>
            </a:pPr>
            <a:r>
              <a:rPr lang="en-US" sz="2600" i="1" dirty="0" smtClean="0"/>
              <a:t>  ISO 26000 explicitly links Social Responsibility to sustainable</a:t>
            </a:r>
          </a:p>
          <a:p>
            <a:pPr marL="0" indent="0">
              <a:lnSpc>
                <a:spcPct val="120000"/>
              </a:lnSpc>
              <a:spcBef>
                <a:spcPts val="0"/>
              </a:spcBef>
              <a:buNone/>
            </a:pPr>
            <a:r>
              <a:rPr lang="en-US" sz="2600" i="1" dirty="0" smtClean="0"/>
              <a:t>  development, showing the larger purpose of SR:</a:t>
            </a:r>
          </a:p>
          <a:p>
            <a:pPr marL="0" indent="0">
              <a:lnSpc>
                <a:spcPct val="120000"/>
              </a:lnSpc>
              <a:spcBef>
                <a:spcPts val="0"/>
              </a:spcBef>
              <a:buNone/>
            </a:pPr>
            <a:endParaRPr lang="en-US" sz="2600" dirty="0" smtClean="0"/>
          </a:p>
          <a:p>
            <a:pPr marL="0" indent="0">
              <a:lnSpc>
                <a:spcPct val="120000"/>
              </a:lnSpc>
              <a:spcBef>
                <a:spcPts val="0"/>
              </a:spcBef>
              <a:buNone/>
            </a:pPr>
            <a:r>
              <a:rPr lang="en-US" sz="2600" dirty="0" smtClean="0"/>
              <a:t>  “Sustainable development is about meeting the needs of </a:t>
            </a:r>
          </a:p>
          <a:p>
            <a:pPr marL="0" indent="0">
              <a:lnSpc>
                <a:spcPct val="120000"/>
              </a:lnSpc>
              <a:spcBef>
                <a:spcPts val="0"/>
              </a:spcBef>
              <a:buNone/>
            </a:pPr>
            <a:r>
              <a:rPr lang="en-US" sz="2600" dirty="0" smtClean="0"/>
              <a:t>   society while living within the planet’s ecological limits and</a:t>
            </a:r>
          </a:p>
          <a:p>
            <a:pPr marL="0" indent="0">
              <a:lnSpc>
                <a:spcPct val="120000"/>
              </a:lnSpc>
              <a:spcBef>
                <a:spcPts val="0"/>
              </a:spcBef>
              <a:buNone/>
            </a:pPr>
            <a:r>
              <a:rPr lang="en-US" sz="2600" dirty="0" smtClean="0"/>
              <a:t>   without jeopardizing the ability of future generations to meet</a:t>
            </a:r>
          </a:p>
          <a:p>
            <a:pPr marL="0" indent="0">
              <a:lnSpc>
                <a:spcPct val="120000"/>
              </a:lnSpc>
              <a:spcBef>
                <a:spcPts val="0"/>
              </a:spcBef>
              <a:buNone/>
            </a:pPr>
            <a:r>
              <a:rPr lang="en-US" sz="2600" dirty="0" smtClean="0"/>
              <a:t>   their needs.”</a:t>
            </a:r>
            <a:endParaRPr lang="en-US" sz="2600" dirty="0"/>
          </a:p>
          <a:p>
            <a:pPr>
              <a:buNone/>
            </a:pPr>
            <a:endParaRPr lang="en-US" sz="1900" dirty="0" smtClean="0"/>
          </a:p>
          <a:p>
            <a:pPr>
              <a:buNone/>
            </a:pPr>
            <a:r>
              <a:rPr lang="en-US" sz="1900" dirty="0" smtClean="0"/>
              <a:t>  Source:  ISO 26000:2010  </a:t>
            </a:r>
            <a:r>
              <a:rPr lang="en-US" sz="1900" dirty="0"/>
              <a:t>Clause 3.3.5</a:t>
            </a:r>
          </a:p>
        </p:txBody>
      </p:sp>
      <p:sp>
        <p:nvSpPr>
          <p:cNvPr id="4" name="Title 3"/>
          <p:cNvSpPr>
            <a:spLocks noGrp="1"/>
          </p:cNvSpPr>
          <p:nvPr>
            <p:ph type="title"/>
          </p:nvPr>
        </p:nvSpPr>
        <p:spPr>
          <a:xfrm>
            <a:off x="537029" y="274637"/>
            <a:ext cx="8149771" cy="770391"/>
          </a:xfrm>
          <a:solidFill>
            <a:schemeClr val="accent4"/>
          </a:solidFill>
        </p:spPr>
        <p:txBody>
          <a:bodyPr>
            <a:noAutofit/>
          </a:bodyPr>
          <a:lstStyle/>
          <a:p>
            <a:r>
              <a:rPr lang="en-US" sz="2800" dirty="0" smtClean="0">
                <a:solidFill>
                  <a:srgbClr val="FFFF00"/>
                </a:solidFill>
              </a:rPr>
              <a:t>Definition of Social </a:t>
            </a:r>
            <a:r>
              <a:rPr lang="en-US" sz="2800" dirty="0" smtClean="0">
                <a:solidFill>
                  <a:srgbClr val="FFFF00"/>
                </a:solidFill>
                <a:effectLst/>
              </a:rPr>
              <a:t>Responsibility</a:t>
            </a:r>
            <a:r>
              <a:rPr lang="en-US" sz="2800" dirty="0" smtClean="0">
                <a:solidFill>
                  <a:srgbClr val="FFFF00"/>
                </a:solidFill>
              </a:rPr>
              <a:t>, continued</a:t>
            </a:r>
            <a:endParaRPr lang="en-US" sz="2800" dirty="0">
              <a:solidFill>
                <a:srgbClr val="FFFF00"/>
              </a:solidFill>
            </a:endParaRPr>
          </a:p>
        </p:txBody>
      </p:sp>
      <p:sp>
        <p:nvSpPr>
          <p:cNvPr id="6" name="Slide Number Placeholder 5"/>
          <p:cNvSpPr>
            <a:spLocks noGrp="1"/>
          </p:cNvSpPr>
          <p:nvPr>
            <p:ph type="sldNum" sz="quarter" idx="12"/>
          </p:nvPr>
        </p:nvSpPr>
        <p:spPr/>
        <p:txBody>
          <a:bodyPr/>
          <a:lstStyle/>
          <a:p>
            <a:fld id="{1AFB143B-4EFD-4953-A3AE-DCD0410FF083}" type="slidenum">
              <a:rPr lang="sv-SE" smtClean="0"/>
              <a:pPr/>
              <a:t>14</a:t>
            </a:fld>
            <a:endParaRPr lang="sv-SE"/>
          </a:p>
        </p:txBody>
      </p:sp>
    </p:spTree>
    <p:extLst>
      <p:ext uri="{BB962C8B-B14F-4D97-AF65-F5344CB8AC3E}">
        <p14:creationId xmlns="" xmlns:p14="http://schemas.microsoft.com/office/powerpoint/2010/main" val="834241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FB143B-4EFD-4953-A3AE-DCD0410FF083}" type="slidenum">
              <a:rPr lang="sv-SE" smtClean="0"/>
              <a:pPr/>
              <a:t>15</a:t>
            </a:fld>
            <a:endParaRPr lang="sv-SE" dirty="0"/>
          </a:p>
        </p:txBody>
      </p:sp>
      <p:sp>
        <p:nvSpPr>
          <p:cNvPr id="5" name="Title 4"/>
          <p:cNvSpPr>
            <a:spLocks noGrp="1"/>
          </p:cNvSpPr>
          <p:nvPr>
            <p:ph type="title" idx="4294967295"/>
          </p:nvPr>
        </p:nvSpPr>
        <p:spPr>
          <a:xfrm>
            <a:off x="522514" y="449943"/>
            <a:ext cx="7707086" cy="1756228"/>
          </a:xfrm>
        </p:spPr>
        <p:txBody>
          <a:bodyPr>
            <a:noAutofit/>
          </a:bodyPr>
          <a:lstStyle/>
          <a:p>
            <a:pPr algn="ctr"/>
            <a:r>
              <a:rPr lang="en-US" sz="2800" dirty="0" smtClean="0">
                <a:solidFill>
                  <a:srgbClr val="C00000"/>
                </a:solidFill>
                <a:effectLst>
                  <a:outerShdw blurRad="38100" dist="38100" dir="2700000" algn="tl">
                    <a:srgbClr val="000000">
                      <a:alpha val="43137"/>
                    </a:srgbClr>
                  </a:outerShdw>
                </a:effectLst>
              </a:rPr>
              <a:t/>
            </a:r>
            <a:br>
              <a:rPr lang="en-US" sz="2800" dirty="0" smtClean="0">
                <a:solidFill>
                  <a:srgbClr val="C00000"/>
                </a:solidFill>
                <a:effectLst>
                  <a:outerShdw blurRad="38100" dist="38100" dir="2700000" algn="tl">
                    <a:srgbClr val="000000">
                      <a:alpha val="43137"/>
                    </a:srgbClr>
                  </a:outerShdw>
                </a:effectLst>
              </a:rPr>
            </a:br>
            <a:r>
              <a:rPr lang="en-US" sz="3200" dirty="0" smtClean="0">
                <a:solidFill>
                  <a:srgbClr val="C00000"/>
                </a:solidFill>
                <a:effectLst>
                  <a:outerShdw blurRad="38100" dist="38100" dir="2700000" algn="tl">
                    <a:srgbClr val="000000">
                      <a:alpha val="43137"/>
                    </a:srgbClr>
                  </a:outerShdw>
                </a:effectLst>
              </a:rPr>
              <a:t>The </a:t>
            </a:r>
            <a:r>
              <a:rPr lang="en-US" sz="3200" dirty="0">
                <a:solidFill>
                  <a:srgbClr val="C00000"/>
                </a:solidFill>
                <a:effectLst>
                  <a:outerShdw blurRad="38100" dist="38100" dir="2700000" algn="tl">
                    <a:srgbClr val="000000">
                      <a:alpha val="43137"/>
                    </a:srgbClr>
                  </a:outerShdw>
                </a:effectLst>
              </a:rPr>
              <a:t>7 </a:t>
            </a:r>
            <a:r>
              <a:rPr lang="en-US" sz="3200" dirty="0" smtClean="0">
                <a:solidFill>
                  <a:srgbClr val="C00000"/>
                </a:solidFill>
                <a:effectLst>
                  <a:outerShdw blurRad="38100" dist="38100" dir="2700000" algn="tl">
                    <a:srgbClr val="000000">
                      <a:alpha val="43137"/>
                    </a:srgbClr>
                  </a:outerShdw>
                </a:effectLst>
              </a:rPr>
              <a:t>Principles </a:t>
            </a:r>
            <a:br>
              <a:rPr lang="en-US" sz="3200" dirty="0" smtClean="0">
                <a:solidFill>
                  <a:srgbClr val="C00000"/>
                </a:solidFill>
                <a:effectLst>
                  <a:outerShdw blurRad="38100" dist="38100" dir="2700000" algn="tl">
                    <a:srgbClr val="000000">
                      <a:alpha val="43137"/>
                    </a:srgbClr>
                  </a:outerShdw>
                </a:effectLst>
              </a:rPr>
            </a:br>
            <a:r>
              <a:rPr lang="en-US" sz="2800" dirty="0" smtClean="0">
                <a:solidFill>
                  <a:srgbClr val="C00000"/>
                </a:solidFill>
                <a:effectLst>
                  <a:outerShdw blurRad="38100" dist="38100" dir="2700000" algn="tl">
                    <a:srgbClr val="000000">
                      <a:alpha val="43137"/>
                    </a:srgbClr>
                  </a:outerShdw>
                </a:effectLst>
              </a:rPr>
              <a:t>to be practiced by the leadership, and implemented throughout the organization</a:t>
            </a:r>
            <a:br>
              <a:rPr lang="en-US" sz="2800" dirty="0" smtClean="0">
                <a:solidFill>
                  <a:srgbClr val="C00000"/>
                </a:solidFill>
                <a:effectLst>
                  <a:outerShdw blurRad="38100" dist="38100" dir="2700000" algn="tl">
                    <a:srgbClr val="000000">
                      <a:alpha val="43137"/>
                    </a:srgbClr>
                  </a:outerShdw>
                </a:effectLst>
              </a:rPr>
            </a:br>
            <a:endParaRPr lang="en-US" sz="2800" dirty="0">
              <a:solidFill>
                <a:srgbClr val="C00000"/>
              </a:solidFill>
              <a:effectLst>
                <a:outerShdw blurRad="38100" dist="38100" dir="2700000" algn="tl">
                  <a:srgbClr val="000000">
                    <a:alpha val="43137"/>
                  </a:srgbClr>
                </a:outerShdw>
              </a:effectLst>
            </a:endParaRPr>
          </a:p>
        </p:txBody>
      </p:sp>
      <p:sp>
        <p:nvSpPr>
          <p:cNvPr id="6" name="Content Placeholder 5"/>
          <p:cNvSpPr>
            <a:spLocks noGrp="1"/>
          </p:cNvSpPr>
          <p:nvPr>
            <p:ph idx="4294967295"/>
          </p:nvPr>
        </p:nvSpPr>
        <p:spPr>
          <a:xfrm>
            <a:off x="1364343" y="2148114"/>
            <a:ext cx="7141029" cy="3889149"/>
          </a:xfrm>
        </p:spPr>
        <p:txBody>
          <a:bodyPr>
            <a:noAutofit/>
          </a:bodyPr>
          <a:lstStyle/>
          <a:p>
            <a:pPr marL="514350" indent="-514350">
              <a:lnSpc>
                <a:spcPct val="150000"/>
              </a:lnSpc>
              <a:buClr>
                <a:srgbClr val="00B050"/>
              </a:buClr>
              <a:buSzPct val="100000"/>
              <a:buFont typeface="+mj-lt"/>
              <a:buAutoNum type="arabicPeriod"/>
            </a:pPr>
            <a:r>
              <a:rPr lang="en-US" sz="2200" b="1" dirty="0">
                <a:solidFill>
                  <a:srgbClr val="C00000"/>
                </a:solidFill>
              </a:rPr>
              <a:t>Accountability</a:t>
            </a:r>
          </a:p>
          <a:p>
            <a:pPr marL="514350" indent="-514350">
              <a:lnSpc>
                <a:spcPct val="150000"/>
              </a:lnSpc>
              <a:buClr>
                <a:srgbClr val="00B050"/>
              </a:buClr>
              <a:buSzPct val="100000"/>
              <a:buFont typeface="+mj-lt"/>
              <a:buAutoNum type="arabicPeriod"/>
            </a:pPr>
            <a:r>
              <a:rPr lang="en-US" sz="2200" b="1" dirty="0">
                <a:solidFill>
                  <a:srgbClr val="C00000"/>
                </a:solidFill>
              </a:rPr>
              <a:t>Transparency</a:t>
            </a:r>
          </a:p>
          <a:p>
            <a:pPr marL="514350" indent="-514350">
              <a:lnSpc>
                <a:spcPct val="150000"/>
              </a:lnSpc>
              <a:buClr>
                <a:srgbClr val="00B050"/>
              </a:buClr>
              <a:buSzPct val="100000"/>
              <a:buFont typeface="+mj-lt"/>
              <a:buAutoNum type="arabicPeriod"/>
            </a:pPr>
            <a:r>
              <a:rPr lang="en-US" sz="2200" b="1" dirty="0">
                <a:solidFill>
                  <a:srgbClr val="C00000"/>
                </a:solidFill>
              </a:rPr>
              <a:t>Ethical </a:t>
            </a:r>
            <a:r>
              <a:rPr lang="en-US" sz="2200" b="1" dirty="0" err="1">
                <a:solidFill>
                  <a:srgbClr val="C00000"/>
                </a:solidFill>
              </a:rPr>
              <a:t>behaviour</a:t>
            </a:r>
            <a:endParaRPr lang="en-US" sz="2200" b="1" dirty="0">
              <a:solidFill>
                <a:srgbClr val="C00000"/>
              </a:solidFill>
            </a:endParaRPr>
          </a:p>
          <a:p>
            <a:pPr marL="514350" indent="-514350">
              <a:lnSpc>
                <a:spcPct val="150000"/>
              </a:lnSpc>
              <a:buClr>
                <a:srgbClr val="00B050"/>
              </a:buClr>
              <a:buSzPct val="100000"/>
              <a:buFont typeface="+mj-lt"/>
              <a:buAutoNum type="arabicPeriod"/>
            </a:pPr>
            <a:r>
              <a:rPr lang="en-US" sz="2200" b="1" dirty="0">
                <a:solidFill>
                  <a:srgbClr val="C00000"/>
                </a:solidFill>
              </a:rPr>
              <a:t>Respect for stakeholder interests</a:t>
            </a:r>
          </a:p>
          <a:p>
            <a:pPr marL="514350" indent="-514350">
              <a:lnSpc>
                <a:spcPct val="150000"/>
              </a:lnSpc>
              <a:buClr>
                <a:srgbClr val="00B050"/>
              </a:buClr>
              <a:buSzPct val="100000"/>
              <a:buFont typeface="+mj-lt"/>
              <a:buAutoNum type="arabicPeriod"/>
            </a:pPr>
            <a:r>
              <a:rPr lang="en-US" sz="2200" b="1" dirty="0">
                <a:solidFill>
                  <a:srgbClr val="C00000"/>
                </a:solidFill>
              </a:rPr>
              <a:t>Respect for the rule of law</a:t>
            </a:r>
          </a:p>
          <a:p>
            <a:pPr marL="514350" indent="-514350">
              <a:lnSpc>
                <a:spcPct val="150000"/>
              </a:lnSpc>
              <a:buClr>
                <a:srgbClr val="00B050"/>
              </a:buClr>
              <a:buSzPct val="100000"/>
              <a:buFont typeface="+mj-lt"/>
              <a:buAutoNum type="arabicPeriod"/>
            </a:pPr>
            <a:r>
              <a:rPr lang="en-US" sz="2200" b="1" dirty="0">
                <a:solidFill>
                  <a:srgbClr val="C00000"/>
                </a:solidFill>
              </a:rPr>
              <a:t>Respect for international norms of behavior</a:t>
            </a:r>
          </a:p>
          <a:p>
            <a:pPr marL="514350" indent="-514350">
              <a:lnSpc>
                <a:spcPct val="150000"/>
              </a:lnSpc>
              <a:buClr>
                <a:srgbClr val="00B050"/>
              </a:buClr>
              <a:buSzPct val="100000"/>
              <a:buFont typeface="+mj-lt"/>
              <a:buAutoNum type="arabicPeriod"/>
            </a:pPr>
            <a:r>
              <a:rPr lang="en-US" sz="2200" b="1" dirty="0">
                <a:solidFill>
                  <a:srgbClr val="C00000"/>
                </a:solidFill>
              </a:rPr>
              <a:t>Respect for human rights</a:t>
            </a:r>
          </a:p>
        </p:txBody>
      </p:sp>
    </p:spTree>
    <p:extLst>
      <p:ext uri="{BB962C8B-B14F-4D97-AF65-F5344CB8AC3E}">
        <p14:creationId xmlns="" xmlns:p14="http://schemas.microsoft.com/office/powerpoint/2010/main" val="663838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33400" y="1465943"/>
            <a:ext cx="8077200" cy="5087257"/>
          </a:xfrm>
        </p:spPr>
        <p:txBody>
          <a:bodyPr>
            <a:normAutofit fontScale="92500"/>
          </a:bodyPr>
          <a:lstStyle/>
          <a:p>
            <a:pPr marL="624078" indent="-514350">
              <a:buClr>
                <a:srgbClr val="00B050"/>
              </a:buClr>
              <a:buSzPct val="100000"/>
              <a:buFont typeface="Wingdings" pitchFamily="2" charset="2"/>
              <a:buChar char="Ø"/>
            </a:pPr>
            <a:r>
              <a:rPr lang="en-US" sz="2600" dirty="0"/>
              <a:t>Accountability is the: “state of being answerable for decisions and activities to the organization’s governing bodies, legal authorities and, more broadly, its stakeholders” (those who are affected by its actions)</a:t>
            </a:r>
          </a:p>
          <a:p>
            <a:pPr marL="624078" indent="-514350">
              <a:buClr>
                <a:srgbClr val="00B050"/>
              </a:buClr>
              <a:buSzPct val="100000"/>
              <a:buFont typeface="Wingdings" pitchFamily="2" charset="2"/>
              <a:buChar char="Ø"/>
            </a:pPr>
            <a:endParaRPr lang="en-US" sz="2600" dirty="0"/>
          </a:p>
          <a:p>
            <a:pPr marL="624078" indent="-514350">
              <a:buClr>
                <a:srgbClr val="00B050"/>
              </a:buClr>
              <a:buSzPct val="100000"/>
              <a:buFont typeface="Wingdings" pitchFamily="2" charset="2"/>
              <a:buChar char="Ø"/>
            </a:pPr>
            <a:r>
              <a:rPr lang="en-US" sz="2600" dirty="0"/>
              <a:t>Transparency is “openness about decisions and activities that affect society, the economy and the environment, and willingness to communicate these in a clear, accurate, timely, honest and complete manner”</a:t>
            </a:r>
          </a:p>
          <a:p>
            <a:pPr algn="just"/>
            <a:endParaRPr lang="en-US" sz="1600" dirty="0"/>
          </a:p>
          <a:p>
            <a:pPr algn="just">
              <a:buNone/>
            </a:pPr>
            <a:r>
              <a:rPr lang="en-US" sz="1900" dirty="0"/>
              <a:t>Source:  ISO 26000:2010  Clause  2.1 and 2.24</a:t>
            </a:r>
          </a:p>
        </p:txBody>
      </p:sp>
      <p:sp>
        <p:nvSpPr>
          <p:cNvPr id="2" name="Title 1"/>
          <p:cNvSpPr>
            <a:spLocks noGrp="1"/>
          </p:cNvSpPr>
          <p:nvPr>
            <p:ph type="title"/>
          </p:nvPr>
        </p:nvSpPr>
        <p:spPr>
          <a:xfrm>
            <a:off x="254000" y="459014"/>
            <a:ext cx="8483600" cy="856488"/>
          </a:xfrm>
        </p:spPr>
        <p:txBody>
          <a:bodyPr>
            <a:noAutofit/>
          </a:bodyPr>
          <a:lstStyle/>
          <a:p>
            <a:r>
              <a:rPr lang="en-US" sz="3200" dirty="0">
                <a:solidFill>
                  <a:srgbClr val="C00000"/>
                </a:solidFill>
                <a:effectLst>
                  <a:outerShdw blurRad="38100" dist="38100" dir="2700000" algn="tl">
                    <a:srgbClr val="000000">
                      <a:alpha val="43137"/>
                    </a:srgbClr>
                  </a:outerShdw>
                </a:effectLst>
              </a:rPr>
              <a:t>Accountability and Transparency</a:t>
            </a:r>
          </a:p>
        </p:txBody>
      </p:sp>
      <p:sp>
        <p:nvSpPr>
          <p:cNvPr id="5" name="Slide Number Placeholder 4"/>
          <p:cNvSpPr>
            <a:spLocks noGrp="1"/>
          </p:cNvSpPr>
          <p:nvPr>
            <p:ph type="sldNum" sz="quarter" idx="12"/>
          </p:nvPr>
        </p:nvSpPr>
        <p:spPr/>
        <p:txBody>
          <a:bodyPr/>
          <a:lstStyle/>
          <a:p>
            <a:fld id="{1AFB143B-4EFD-4953-A3AE-DCD0410FF083}" type="slidenum">
              <a:rPr lang="sv-SE" smtClean="0"/>
              <a:pPr/>
              <a:t>16</a:t>
            </a:fld>
            <a:endParaRPr lang="sv-SE"/>
          </a:p>
        </p:txBody>
      </p:sp>
    </p:spTree>
    <p:extLst>
      <p:ext uri="{BB962C8B-B14F-4D97-AF65-F5344CB8AC3E}">
        <p14:creationId xmlns="" xmlns:p14="http://schemas.microsoft.com/office/powerpoint/2010/main" val="591104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a:buClr>
                <a:srgbClr val="00B050"/>
              </a:buClr>
              <a:buSzPct val="100000"/>
              <a:buFont typeface="Wingdings" pitchFamily="2" charset="2"/>
              <a:buChar char="Ø"/>
            </a:pPr>
            <a:r>
              <a:rPr lang="en-US" sz="2400" dirty="0"/>
              <a:t>Accountability and </a:t>
            </a:r>
            <a:r>
              <a:rPr lang="en-US" sz="2400" dirty="0" smtClean="0"/>
              <a:t>transparency </a:t>
            </a:r>
            <a:r>
              <a:rPr lang="en-US" sz="2400" dirty="0"/>
              <a:t>involve </a:t>
            </a:r>
            <a:br>
              <a:rPr lang="en-US" sz="2400" dirty="0"/>
            </a:br>
            <a:r>
              <a:rPr lang="en-US" sz="2400" dirty="0"/>
              <a:t>taking responsibility for decisions and policies</a:t>
            </a:r>
          </a:p>
          <a:p>
            <a:pPr>
              <a:buClr>
                <a:srgbClr val="00B050"/>
              </a:buClr>
              <a:buSzPct val="100000"/>
              <a:buFont typeface="Wingdings" pitchFamily="2" charset="2"/>
              <a:buChar char="Ø"/>
            </a:pPr>
            <a:endParaRPr lang="en-US" sz="2400" dirty="0"/>
          </a:p>
          <a:p>
            <a:pPr>
              <a:buClr>
                <a:srgbClr val="00B050"/>
              </a:buClr>
              <a:buSzPct val="100000"/>
              <a:buFont typeface="Wingdings" pitchFamily="2" charset="2"/>
              <a:buChar char="Ø"/>
            </a:pPr>
            <a:r>
              <a:rPr lang="en-US" sz="2400" dirty="0"/>
              <a:t>Accountability and transparency involve the top decision-makers, as well as everyone throughout a chain of command</a:t>
            </a:r>
          </a:p>
          <a:p>
            <a:pPr>
              <a:buClr>
                <a:srgbClr val="00B050"/>
              </a:buClr>
              <a:buSzPct val="100000"/>
              <a:buFont typeface="Wingdings" pitchFamily="2" charset="2"/>
              <a:buChar char="Ø"/>
            </a:pPr>
            <a:endParaRPr lang="en-US" sz="2400" dirty="0"/>
          </a:p>
          <a:p>
            <a:pPr>
              <a:buClr>
                <a:srgbClr val="00B050"/>
              </a:buClr>
              <a:buSzPct val="100000"/>
              <a:buFont typeface="Wingdings" pitchFamily="2" charset="2"/>
              <a:buChar char="Ø"/>
            </a:pPr>
            <a:r>
              <a:rPr lang="en-US" sz="2400" dirty="0"/>
              <a:t>Leaders need to know and acknowledge who has made what specific decisions</a:t>
            </a:r>
          </a:p>
        </p:txBody>
      </p:sp>
      <p:sp>
        <p:nvSpPr>
          <p:cNvPr id="3" name="Slide Number Placeholder 2"/>
          <p:cNvSpPr>
            <a:spLocks noGrp="1"/>
          </p:cNvSpPr>
          <p:nvPr>
            <p:ph type="sldNum" sz="quarter" idx="12"/>
          </p:nvPr>
        </p:nvSpPr>
        <p:spPr/>
        <p:txBody>
          <a:bodyPr/>
          <a:lstStyle/>
          <a:p>
            <a:fld id="{1AFB143B-4EFD-4953-A3AE-DCD0410FF083}" type="slidenum">
              <a:rPr lang="sv-SE" smtClean="0"/>
              <a:pPr/>
              <a:t>17</a:t>
            </a:fld>
            <a:endParaRPr lang="sv-SE"/>
          </a:p>
        </p:txBody>
      </p:sp>
      <p:sp>
        <p:nvSpPr>
          <p:cNvPr id="4" name="Title 3"/>
          <p:cNvSpPr>
            <a:spLocks noGrp="1"/>
          </p:cNvSpPr>
          <p:nvPr>
            <p:ph type="title"/>
          </p:nvPr>
        </p:nvSpPr>
        <p:spPr/>
        <p:txBody>
          <a:bodyPr>
            <a:normAutofit/>
          </a:bodyPr>
          <a:lstStyle/>
          <a:p>
            <a:r>
              <a:rPr lang="en-US" sz="3200" dirty="0" smtClean="0">
                <a:solidFill>
                  <a:srgbClr val="C00000"/>
                </a:solidFill>
                <a:effectLst>
                  <a:outerShdw blurRad="38100" dist="38100" dir="2700000" algn="tl">
                    <a:srgbClr val="000000">
                      <a:alpha val="43137"/>
                    </a:srgbClr>
                  </a:outerShdw>
                </a:effectLst>
              </a:rPr>
              <a:t>Accountability and Transparency, </a:t>
            </a:r>
            <a:r>
              <a:rPr lang="en-US" sz="3200" dirty="0" err="1" smtClean="0">
                <a:solidFill>
                  <a:srgbClr val="C00000"/>
                </a:solidFill>
                <a:effectLst>
                  <a:outerShdw blurRad="38100" dist="38100" dir="2700000" algn="tl">
                    <a:srgbClr val="000000">
                      <a:alpha val="43137"/>
                    </a:srgbClr>
                  </a:outerShdw>
                </a:effectLst>
              </a:rPr>
              <a:t>con’t</a:t>
            </a:r>
            <a:endParaRPr lang="en-US" sz="3200" dirty="0"/>
          </a:p>
        </p:txBody>
      </p:sp>
    </p:spTree>
    <p:extLst>
      <p:ext uri="{BB962C8B-B14F-4D97-AF65-F5344CB8AC3E}">
        <p14:creationId xmlns="" xmlns:p14="http://schemas.microsoft.com/office/powerpoint/2010/main" val="1851796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770743"/>
            <a:ext cx="8229600" cy="4513943"/>
          </a:xfrm>
        </p:spPr>
        <p:txBody>
          <a:bodyPr>
            <a:normAutofit fontScale="92500" lnSpcReduction="10000"/>
          </a:bodyPr>
          <a:lstStyle/>
          <a:p>
            <a:pPr>
              <a:buClr>
                <a:srgbClr val="00B050"/>
              </a:buClr>
              <a:buSzPct val="100000"/>
              <a:buFont typeface="Wingdings" pitchFamily="2" charset="2"/>
              <a:buChar char="Ø"/>
            </a:pPr>
            <a:r>
              <a:rPr lang="en-US" sz="2600" dirty="0"/>
              <a:t>Ethical </a:t>
            </a:r>
            <a:r>
              <a:rPr lang="en-US" sz="2600" dirty="0" err="1"/>
              <a:t>behaviour</a:t>
            </a:r>
            <a:r>
              <a:rPr lang="en-US" sz="2600" dirty="0"/>
              <a:t> involves deciding what is the right course of action, day to </a:t>
            </a:r>
            <a:r>
              <a:rPr lang="en-US" sz="2600" dirty="0" smtClean="0"/>
              <a:t>day </a:t>
            </a:r>
            <a:endParaRPr lang="en-US" sz="2600" dirty="0"/>
          </a:p>
          <a:p>
            <a:pPr>
              <a:buClr>
                <a:srgbClr val="00B050"/>
              </a:buClr>
              <a:buSzPct val="100000"/>
              <a:buFont typeface="Wingdings" pitchFamily="2" charset="2"/>
              <a:buChar char="Ø"/>
            </a:pPr>
            <a:endParaRPr lang="en-US" sz="2600" dirty="0"/>
          </a:p>
          <a:p>
            <a:pPr>
              <a:buClr>
                <a:srgbClr val="00B050"/>
              </a:buClr>
              <a:buSzPct val="100000"/>
              <a:buFont typeface="Wingdings" pitchFamily="2" charset="2"/>
              <a:buChar char="Ø"/>
            </a:pPr>
            <a:r>
              <a:rPr lang="en-US" sz="2600" dirty="0"/>
              <a:t>Ethical behavior is defined as “</a:t>
            </a:r>
            <a:r>
              <a:rPr lang="en-US" sz="2600" dirty="0" err="1"/>
              <a:t>behaviour</a:t>
            </a:r>
            <a:r>
              <a:rPr lang="en-US" sz="2600" dirty="0"/>
              <a:t> that is in accordance with accepted principles of right or good conduct in the context of a particular situation…” </a:t>
            </a:r>
          </a:p>
          <a:p>
            <a:pPr>
              <a:buClr>
                <a:srgbClr val="00B050"/>
              </a:buClr>
              <a:buSzPct val="100000"/>
              <a:buFont typeface="Wingdings" pitchFamily="2" charset="2"/>
              <a:buChar char="Ø"/>
            </a:pPr>
            <a:endParaRPr lang="en-US" sz="2600" dirty="0"/>
          </a:p>
          <a:p>
            <a:pPr>
              <a:buClr>
                <a:srgbClr val="00B050"/>
              </a:buClr>
              <a:buSzPct val="100000"/>
              <a:buFont typeface="Wingdings" pitchFamily="2" charset="2"/>
              <a:buChar char="Ø"/>
            </a:pPr>
            <a:r>
              <a:rPr lang="en-US" sz="2600" dirty="0"/>
              <a:t>Ask yourself:  would you be comfortable if your actions were to become public knowledge?</a:t>
            </a:r>
          </a:p>
          <a:p>
            <a:pPr lvl="1">
              <a:buNone/>
            </a:pPr>
            <a:endParaRPr lang="en-US" sz="2800" dirty="0"/>
          </a:p>
          <a:p>
            <a:pPr lvl="1">
              <a:buNone/>
            </a:pPr>
            <a:r>
              <a:rPr lang="en-US" sz="1900" dirty="0"/>
              <a:t>Source:  ISO 26000:2010 Clause 2.7</a:t>
            </a:r>
          </a:p>
        </p:txBody>
      </p:sp>
      <p:sp>
        <p:nvSpPr>
          <p:cNvPr id="2" name="Title 1"/>
          <p:cNvSpPr>
            <a:spLocks noGrp="1"/>
          </p:cNvSpPr>
          <p:nvPr>
            <p:ph type="title"/>
          </p:nvPr>
        </p:nvSpPr>
        <p:spPr>
          <a:xfrm>
            <a:off x="457200" y="609600"/>
            <a:ext cx="8229600" cy="990600"/>
          </a:xfrm>
        </p:spPr>
        <p:txBody>
          <a:bodyPr>
            <a:normAutofit/>
          </a:bodyPr>
          <a:lstStyle/>
          <a:p>
            <a:r>
              <a:rPr lang="en-US" sz="3200" dirty="0" smtClean="0">
                <a:solidFill>
                  <a:srgbClr val="C00000"/>
                </a:solidFill>
                <a:effectLst>
                  <a:outerShdw blurRad="38100" dist="38100" dir="2700000" algn="tl">
                    <a:srgbClr val="000000">
                      <a:alpha val="43137"/>
                    </a:srgbClr>
                  </a:outerShdw>
                </a:effectLst>
              </a:rPr>
              <a:t>Ethical </a:t>
            </a:r>
            <a:r>
              <a:rPr lang="en-US" sz="3200" dirty="0" err="1">
                <a:solidFill>
                  <a:srgbClr val="C00000"/>
                </a:solidFill>
                <a:effectLst>
                  <a:outerShdw blurRad="38100" dist="38100" dir="2700000" algn="tl">
                    <a:srgbClr val="000000">
                      <a:alpha val="43137"/>
                    </a:srgbClr>
                  </a:outerShdw>
                </a:effectLst>
              </a:rPr>
              <a:t>Behaviour</a:t>
            </a:r>
            <a:endParaRPr lang="en-US" sz="3200" dirty="0">
              <a:solidFill>
                <a:srgbClr val="C00000"/>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1AFB143B-4EFD-4953-A3AE-DCD0410FF083}" type="slidenum">
              <a:rPr lang="sv-SE" smtClean="0"/>
              <a:pPr/>
              <a:t>18</a:t>
            </a:fld>
            <a:endParaRPr lang="sv-SE"/>
          </a:p>
        </p:txBody>
      </p:sp>
    </p:spTree>
    <p:extLst>
      <p:ext uri="{BB962C8B-B14F-4D97-AF65-F5344CB8AC3E}">
        <p14:creationId xmlns="" xmlns:p14="http://schemas.microsoft.com/office/powerpoint/2010/main" val="2049183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22300" y="1447800"/>
            <a:ext cx="8064500" cy="5041900"/>
          </a:xfrm>
        </p:spPr>
        <p:txBody>
          <a:bodyPr>
            <a:normAutofit lnSpcReduction="10000"/>
          </a:bodyPr>
          <a:lstStyle/>
          <a:p>
            <a:pPr>
              <a:buClr>
                <a:srgbClr val="00B050"/>
              </a:buClr>
              <a:buSzPct val="100000"/>
              <a:buFont typeface="Wingdings" pitchFamily="2" charset="2"/>
              <a:buChar char="Ø"/>
            </a:pPr>
            <a:r>
              <a:rPr lang="en-US" sz="2400" dirty="0" smtClean="0"/>
              <a:t>This </a:t>
            </a:r>
            <a:r>
              <a:rPr lang="en-US" sz="2400" dirty="0"/>
              <a:t>involves identifying groups of stakeholders  - those who are affected by your decisions and actions - and responding to their concerns</a:t>
            </a:r>
            <a:r>
              <a:rPr lang="en-US" sz="2400" dirty="0" smtClean="0"/>
              <a:t>.</a:t>
            </a:r>
          </a:p>
          <a:p>
            <a:pPr>
              <a:buClr>
                <a:srgbClr val="00B050"/>
              </a:buClr>
              <a:buSzPct val="100000"/>
              <a:buNone/>
            </a:pPr>
            <a:r>
              <a:rPr lang="en-US" sz="2400" dirty="0" smtClean="0"/>
              <a:t> </a:t>
            </a:r>
            <a:endParaRPr lang="en-US" sz="2400" dirty="0"/>
          </a:p>
          <a:p>
            <a:pPr>
              <a:buClr>
                <a:srgbClr val="00B050"/>
              </a:buClr>
              <a:buSzPct val="100000"/>
              <a:buFont typeface="Wingdings" pitchFamily="2" charset="2"/>
              <a:buChar char="Ø"/>
            </a:pPr>
            <a:r>
              <a:rPr lang="en-US" sz="2400" dirty="0"/>
              <a:t>It does </a:t>
            </a:r>
            <a:r>
              <a:rPr lang="en-US" sz="2400" u="sng" dirty="0"/>
              <a:t>not</a:t>
            </a:r>
            <a:r>
              <a:rPr lang="en-US" sz="2400" dirty="0"/>
              <a:t> mean letting them make your decisions</a:t>
            </a:r>
            <a:r>
              <a:rPr lang="en-US" sz="2400" dirty="0" smtClean="0"/>
              <a:t>.  But it does mean that you make your best effort to listen to them, and to try to understand their points of view.</a:t>
            </a:r>
          </a:p>
          <a:p>
            <a:pPr>
              <a:buClr>
                <a:srgbClr val="00B050"/>
              </a:buClr>
              <a:buSzPct val="100000"/>
              <a:buNone/>
            </a:pPr>
            <a:endParaRPr lang="en-US" sz="2400" dirty="0"/>
          </a:p>
          <a:p>
            <a:pPr>
              <a:buClr>
                <a:srgbClr val="00B050"/>
              </a:buClr>
              <a:buSzPct val="100000"/>
              <a:buFont typeface="Wingdings" pitchFamily="2" charset="2"/>
              <a:buChar char="Ø"/>
            </a:pPr>
            <a:r>
              <a:rPr lang="en-US" sz="2400" dirty="0" smtClean="0"/>
              <a:t>“</a:t>
            </a:r>
            <a:r>
              <a:rPr lang="en-US" sz="2400" dirty="0"/>
              <a:t>S</a:t>
            </a:r>
            <a:r>
              <a:rPr lang="en-US" sz="2400" dirty="0" smtClean="0"/>
              <a:t>ocial </a:t>
            </a:r>
            <a:r>
              <a:rPr lang="en-US" sz="2400" dirty="0"/>
              <a:t>responsibility” is not decided in a vacuum; it always involves reference to the guiding principles, and awareness of </a:t>
            </a:r>
            <a:r>
              <a:rPr lang="en-US" sz="2400" dirty="0" smtClean="0"/>
              <a:t>your </a:t>
            </a:r>
            <a:r>
              <a:rPr lang="en-US" sz="2400" dirty="0"/>
              <a:t>impacts on </a:t>
            </a:r>
            <a:r>
              <a:rPr lang="en-US" sz="2400" dirty="0" smtClean="0"/>
              <a:t>others.</a:t>
            </a:r>
            <a:endParaRPr lang="en-US" sz="2400" dirty="0"/>
          </a:p>
          <a:p>
            <a:pPr>
              <a:buNone/>
            </a:pPr>
            <a:endParaRPr lang="en-US" sz="2400" dirty="0"/>
          </a:p>
          <a:p>
            <a:pPr>
              <a:buNone/>
            </a:pPr>
            <a:endParaRPr lang="en-US" sz="2400" dirty="0"/>
          </a:p>
        </p:txBody>
      </p:sp>
      <p:sp>
        <p:nvSpPr>
          <p:cNvPr id="2" name="Title 1"/>
          <p:cNvSpPr>
            <a:spLocks noGrp="1"/>
          </p:cNvSpPr>
          <p:nvPr>
            <p:ph type="title"/>
          </p:nvPr>
        </p:nvSpPr>
        <p:spPr>
          <a:xfrm>
            <a:off x="622300" y="609600"/>
            <a:ext cx="8229600" cy="838200"/>
          </a:xfrm>
        </p:spPr>
        <p:txBody>
          <a:bodyPr>
            <a:noAutofit/>
          </a:bodyPr>
          <a:lstStyle/>
          <a:p>
            <a:r>
              <a:rPr lang="en-US" sz="3200" dirty="0" smtClean="0">
                <a:solidFill>
                  <a:srgbClr val="C00000"/>
                </a:solidFill>
                <a:effectLst>
                  <a:outerShdw blurRad="38100" dist="38100" dir="2700000" algn="tl">
                    <a:srgbClr val="000000">
                      <a:alpha val="43137"/>
                    </a:srgbClr>
                  </a:outerShdw>
                </a:effectLst>
              </a:rPr>
              <a:t>Respect </a:t>
            </a:r>
            <a:r>
              <a:rPr lang="en-US" sz="3200" dirty="0">
                <a:solidFill>
                  <a:srgbClr val="C00000"/>
                </a:solidFill>
                <a:effectLst>
                  <a:outerShdw blurRad="38100" dist="38100" dir="2700000" algn="tl">
                    <a:srgbClr val="000000">
                      <a:alpha val="43137"/>
                    </a:srgbClr>
                  </a:outerShdw>
                </a:effectLst>
              </a:rPr>
              <a:t>for stakeholder interests</a:t>
            </a:r>
          </a:p>
        </p:txBody>
      </p:sp>
      <p:sp>
        <p:nvSpPr>
          <p:cNvPr id="5" name="Slide Number Placeholder 4"/>
          <p:cNvSpPr>
            <a:spLocks noGrp="1"/>
          </p:cNvSpPr>
          <p:nvPr>
            <p:ph type="sldNum" sz="quarter" idx="12"/>
          </p:nvPr>
        </p:nvSpPr>
        <p:spPr/>
        <p:txBody>
          <a:bodyPr/>
          <a:lstStyle/>
          <a:p>
            <a:fld id="{1AFB143B-4EFD-4953-A3AE-DCD0410FF083}" type="slidenum">
              <a:rPr lang="sv-SE" smtClean="0"/>
              <a:pPr/>
              <a:t>19</a:t>
            </a:fld>
            <a:endParaRPr lang="sv-SE"/>
          </a:p>
        </p:txBody>
      </p:sp>
    </p:spTree>
    <p:extLst>
      <p:ext uri="{BB962C8B-B14F-4D97-AF65-F5344CB8AC3E}">
        <p14:creationId xmlns="" xmlns:p14="http://schemas.microsoft.com/office/powerpoint/2010/main" val="2146933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161143"/>
            <a:ext cx="7772400" cy="5280847"/>
          </a:xfrm>
        </p:spPr>
        <p:txBody>
          <a:bodyPr>
            <a:normAutofit/>
          </a:bodyPr>
          <a:lstStyle/>
          <a:p>
            <a:pPr>
              <a:buClr>
                <a:srgbClr val="00B050"/>
              </a:buClr>
              <a:buSzPct val="100000"/>
              <a:buFont typeface="Wingdings" pitchFamily="2" charset="2"/>
              <a:buChar char="Ø"/>
            </a:pPr>
            <a:r>
              <a:rPr lang="en-US" sz="2000" dirty="0" smtClean="0"/>
              <a:t>It </a:t>
            </a:r>
            <a:r>
              <a:rPr lang="en-US" sz="2000" dirty="0"/>
              <a:t>is not recommended to delete any of the slides as they form a </a:t>
            </a:r>
            <a:r>
              <a:rPr lang="en-US" sz="2000" dirty="0" smtClean="0"/>
              <a:t>context.</a:t>
            </a:r>
            <a:endParaRPr lang="en-US" sz="2000" dirty="0"/>
          </a:p>
          <a:p>
            <a:pPr>
              <a:buClr>
                <a:srgbClr val="00B050"/>
              </a:buClr>
              <a:buSzPct val="100000"/>
              <a:buFont typeface="Wingdings" pitchFamily="2" charset="2"/>
              <a:buChar char="Ø"/>
            </a:pPr>
            <a:r>
              <a:rPr lang="en-US" sz="2000" dirty="0"/>
              <a:t>It is recommended that you format the slides to fit your </a:t>
            </a:r>
            <a:r>
              <a:rPr lang="en-US" sz="2000" dirty="0" smtClean="0"/>
              <a:t>own purposes</a:t>
            </a:r>
            <a:r>
              <a:rPr lang="en-US" sz="2000" dirty="0"/>
              <a:t>, for example by adding illustrations and photos that you have developed/own</a:t>
            </a:r>
            <a:r>
              <a:rPr lang="en-US" sz="2000" dirty="0" smtClean="0"/>
              <a:t>.</a:t>
            </a:r>
          </a:p>
          <a:p>
            <a:pPr>
              <a:buClr>
                <a:srgbClr val="00B050"/>
              </a:buClr>
              <a:buSzPct val="100000"/>
              <a:buFont typeface="Wingdings" pitchFamily="2" charset="2"/>
              <a:buChar char="Ø"/>
            </a:pPr>
            <a:r>
              <a:rPr lang="en-US" sz="2000" dirty="0" smtClean="0"/>
              <a:t>You are encouraged to translate these slides into the language of your audience.  You may also change the spelling from British to American English, if you prefer.</a:t>
            </a:r>
          </a:p>
          <a:p>
            <a:pPr>
              <a:buClr>
                <a:srgbClr val="00B050"/>
              </a:buClr>
              <a:buSzPct val="100000"/>
              <a:buFont typeface="Wingdings" pitchFamily="2" charset="2"/>
              <a:buChar char="Ø"/>
            </a:pPr>
            <a:r>
              <a:rPr lang="en-US" sz="2000" dirty="0" smtClean="0"/>
              <a:t>You may also consult the formal translation of ISO 26000:2010, which is available in more than 30 languages.  </a:t>
            </a:r>
          </a:p>
          <a:p>
            <a:pPr>
              <a:buClr>
                <a:srgbClr val="00B050"/>
              </a:buClr>
              <a:buSzPct val="100000"/>
              <a:buFont typeface="Wingdings" pitchFamily="2" charset="2"/>
              <a:buChar char="Ø"/>
            </a:pPr>
            <a:r>
              <a:rPr lang="en-US" sz="2000" dirty="0" smtClean="0"/>
              <a:t>Add slides that are relevant to your audience.  Such slides can be based on your local/regional/ national/ international context, as well as illustrating sectors, networks, tools, initiatives,  etcetera. </a:t>
            </a:r>
          </a:p>
          <a:p>
            <a:pPr algn="just">
              <a:buClr>
                <a:srgbClr val="00B050"/>
              </a:buClr>
            </a:pPr>
            <a:endParaRPr lang="en-US" sz="2000" dirty="0"/>
          </a:p>
          <a:p>
            <a:pPr algn="just">
              <a:buClr>
                <a:srgbClr val="00B050"/>
              </a:buClr>
              <a:buNone/>
            </a:pPr>
            <a:endParaRPr lang="en-US" sz="2000" dirty="0"/>
          </a:p>
        </p:txBody>
      </p:sp>
      <p:sp>
        <p:nvSpPr>
          <p:cNvPr id="2" name="Title 1"/>
          <p:cNvSpPr>
            <a:spLocks noGrp="1"/>
          </p:cNvSpPr>
          <p:nvPr>
            <p:ph type="title"/>
          </p:nvPr>
        </p:nvSpPr>
        <p:spPr>
          <a:xfrm>
            <a:off x="413657" y="454991"/>
            <a:ext cx="8229600" cy="743712"/>
          </a:xfrm>
        </p:spPr>
        <p:txBody>
          <a:bodyPr>
            <a:noAutofit/>
          </a:bodyPr>
          <a:lstStyle/>
          <a:p>
            <a:r>
              <a:rPr lang="en-US" sz="3200" dirty="0">
                <a:solidFill>
                  <a:srgbClr val="0070C0"/>
                </a:solidFill>
              </a:rPr>
              <a:t>How to use this presentation</a:t>
            </a:r>
          </a:p>
        </p:txBody>
      </p:sp>
      <p:sp>
        <p:nvSpPr>
          <p:cNvPr id="5" name="Slide Number Placeholder 4"/>
          <p:cNvSpPr>
            <a:spLocks noGrp="1"/>
          </p:cNvSpPr>
          <p:nvPr>
            <p:ph type="sldNum" sz="quarter" idx="12"/>
          </p:nvPr>
        </p:nvSpPr>
        <p:spPr/>
        <p:txBody>
          <a:bodyPr/>
          <a:lstStyle/>
          <a:p>
            <a:fld id="{1AFB143B-4EFD-4953-A3AE-DCD0410FF083}" type="slidenum">
              <a:rPr lang="sv-SE" smtClean="0"/>
              <a:pPr/>
              <a:t>2</a:t>
            </a:fld>
            <a:endParaRPr lang="sv-SE"/>
          </a:p>
        </p:txBody>
      </p:sp>
    </p:spTree>
    <p:extLst>
      <p:ext uri="{BB962C8B-B14F-4D97-AF65-F5344CB8AC3E}">
        <p14:creationId xmlns="" xmlns:p14="http://schemas.microsoft.com/office/powerpoint/2010/main" val="2039021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80457"/>
            <a:ext cx="8001000" cy="4844143"/>
          </a:xfrm>
        </p:spPr>
        <p:txBody>
          <a:bodyPr>
            <a:normAutofit fontScale="92500" lnSpcReduction="20000"/>
          </a:bodyPr>
          <a:lstStyle/>
          <a:p>
            <a:pPr algn="just">
              <a:buNone/>
            </a:pPr>
            <a:endParaRPr lang="en-US" sz="2600" dirty="0"/>
          </a:p>
          <a:p>
            <a:pPr>
              <a:buClr>
                <a:srgbClr val="00B050"/>
              </a:buClr>
              <a:buSzPct val="100000"/>
              <a:buFont typeface="Wingdings" pitchFamily="2" charset="2"/>
              <a:buChar char="Ø"/>
            </a:pPr>
            <a:r>
              <a:rPr lang="en-US" sz="2600" dirty="0"/>
              <a:t>“In the context of social responsibility, respect for the rule of law means that an organization complies with all applicable laws and </a:t>
            </a:r>
            <a:r>
              <a:rPr lang="en-US" sz="2600" dirty="0" smtClean="0"/>
              <a:t>regulations....even </a:t>
            </a:r>
            <a:r>
              <a:rPr lang="en-US" sz="2600" dirty="0"/>
              <a:t>if they are not adequately enforced</a:t>
            </a:r>
            <a:r>
              <a:rPr lang="en-US" sz="2600" dirty="0" smtClean="0"/>
              <a:t>.”</a:t>
            </a:r>
          </a:p>
          <a:p>
            <a:pPr>
              <a:buNone/>
            </a:pPr>
            <a:endParaRPr lang="en-US" sz="2600" dirty="0" smtClean="0"/>
          </a:p>
          <a:p>
            <a:pPr indent="0">
              <a:buNone/>
            </a:pPr>
            <a:r>
              <a:rPr lang="en-US" sz="2600" i="1" dirty="0" smtClean="0"/>
              <a:t>This can be difficult in situations where, from your viewpoint, the laws and regulations, or how they are enforced, are unrealistic or unfair.  This is also where the social responsibility of governmental bodies becomes important.</a:t>
            </a:r>
          </a:p>
          <a:p>
            <a:pPr marL="0" indent="0">
              <a:buNone/>
            </a:pPr>
            <a:endParaRPr lang="en-US" sz="1300" dirty="0"/>
          </a:p>
          <a:p>
            <a:endParaRPr lang="en-US" sz="1300" dirty="0"/>
          </a:p>
          <a:p>
            <a:pPr lvl="1">
              <a:buNone/>
            </a:pPr>
            <a:r>
              <a:rPr lang="en-US" sz="1800" dirty="0"/>
              <a:t>Source:  ISO 26000:2010 Clause 4.6</a:t>
            </a:r>
          </a:p>
        </p:txBody>
      </p:sp>
      <p:sp>
        <p:nvSpPr>
          <p:cNvPr id="2" name="Title 1"/>
          <p:cNvSpPr>
            <a:spLocks noGrp="1"/>
          </p:cNvSpPr>
          <p:nvPr>
            <p:ph type="title"/>
          </p:nvPr>
        </p:nvSpPr>
        <p:spPr>
          <a:xfrm>
            <a:off x="609600" y="609600"/>
            <a:ext cx="8077200" cy="841829"/>
          </a:xfrm>
        </p:spPr>
        <p:txBody>
          <a:bodyPr>
            <a:noAutofit/>
          </a:bodyPr>
          <a:lstStyle/>
          <a:p>
            <a:r>
              <a:rPr lang="en-US" sz="3200" dirty="0" smtClean="0">
                <a:solidFill>
                  <a:srgbClr val="C00000"/>
                </a:solidFill>
                <a:effectLst>
                  <a:outerShdw blurRad="38100" dist="38100" dir="2700000" algn="tl">
                    <a:srgbClr val="000000">
                      <a:alpha val="43137"/>
                    </a:srgbClr>
                  </a:outerShdw>
                </a:effectLst>
              </a:rPr>
              <a:t>Respect for the </a:t>
            </a:r>
            <a:r>
              <a:rPr lang="en-US" sz="3200" dirty="0">
                <a:solidFill>
                  <a:srgbClr val="C00000"/>
                </a:solidFill>
                <a:effectLst>
                  <a:outerShdw blurRad="38100" dist="38100" dir="2700000" algn="tl">
                    <a:srgbClr val="000000">
                      <a:alpha val="43137"/>
                    </a:srgbClr>
                  </a:outerShdw>
                </a:effectLst>
              </a:rPr>
              <a:t>rule of law</a:t>
            </a:r>
          </a:p>
        </p:txBody>
      </p:sp>
      <p:sp>
        <p:nvSpPr>
          <p:cNvPr id="5" name="Slide Number Placeholder 4"/>
          <p:cNvSpPr>
            <a:spLocks noGrp="1"/>
          </p:cNvSpPr>
          <p:nvPr>
            <p:ph type="sldNum" sz="quarter" idx="12"/>
          </p:nvPr>
        </p:nvSpPr>
        <p:spPr/>
        <p:txBody>
          <a:bodyPr/>
          <a:lstStyle/>
          <a:p>
            <a:fld id="{1AFB143B-4EFD-4953-A3AE-DCD0410FF083}" type="slidenum">
              <a:rPr lang="sv-SE" smtClean="0"/>
              <a:pPr/>
              <a:t>20</a:t>
            </a:fld>
            <a:endParaRPr lang="sv-SE"/>
          </a:p>
        </p:txBody>
      </p:sp>
    </p:spTree>
    <p:extLst>
      <p:ext uri="{BB962C8B-B14F-4D97-AF65-F5344CB8AC3E}">
        <p14:creationId xmlns="" xmlns:p14="http://schemas.microsoft.com/office/powerpoint/2010/main" val="3368343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045029"/>
            <a:ext cx="8229600" cy="5341484"/>
          </a:xfrm>
        </p:spPr>
        <p:txBody>
          <a:bodyPr>
            <a:normAutofit fontScale="70000" lnSpcReduction="20000"/>
          </a:bodyPr>
          <a:lstStyle/>
          <a:p>
            <a:endParaRPr lang="en-US" sz="3200" dirty="0" smtClean="0"/>
          </a:p>
          <a:p>
            <a:pPr>
              <a:buClr>
                <a:srgbClr val="00B050"/>
              </a:buClr>
              <a:buSzPct val="100000"/>
              <a:buFont typeface="Wingdings" pitchFamily="2" charset="2"/>
              <a:buChar char="Ø"/>
            </a:pPr>
            <a:r>
              <a:rPr lang="en-US" sz="3200" dirty="0" smtClean="0"/>
              <a:t>“</a:t>
            </a:r>
            <a:r>
              <a:rPr lang="en-US" sz="3200" dirty="0"/>
              <a:t>In situations where the law or its implementation does not provide for adequate environmental or social safeguards, an organization should strive to respect, as a minimum, international norms of </a:t>
            </a:r>
            <a:r>
              <a:rPr lang="en-US" sz="3200" dirty="0" err="1"/>
              <a:t>behaviour</a:t>
            </a:r>
            <a:r>
              <a:rPr lang="en-US" sz="3200" dirty="0"/>
              <a:t>.”</a:t>
            </a:r>
          </a:p>
          <a:p>
            <a:pPr>
              <a:buClr>
                <a:srgbClr val="00B050"/>
              </a:buClr>
              <a:buSzPct val="100000"/>
              <a:buFont typeface="Wingdings" pitchFamily="2" charset="2"/>
              <a:buChar char="Ø"/>
            </a:pPr>
            <a:endParaRPr lang="en-US" sz="3200" dirty="0"/>
          </a:p>
          <a:p>
            <a:pPr>
              <a:buClr>
                <a:srgbClr val="00B050"/>
              </a:buClr>
              <a:buSzPct val="100000"/>
              <a:buFont typeface="Wingdings" pitchFamily="2" charset="2"/>
              <a:buChar char="Ø"/>
            </a:pPr>
            <a:r>
              <a:rPr lang="en-US" sz="3200" dirty="0"/>
              <a:t>International norms of behavior are “…derived from customary international law, generally accepted principles of international law, or intergovernmental agreements that are universally or nearly universally recognized</a:t>
            </a:r>
            <a:r>
              <a:rPr lang="en-US" sz="3200" dirty="0" smtClean="0"/>
              <a:t>.” – for example, from the United Nations or the International </a:t>
            </a:r>
            <a:r>
              <a:rPr lang="en-US" sz="3200" dirty="0" err="1" smtClean="0"/>
              <a:t>Labour</a:t>
            </a:r>
            <a:r>
              <a:rPr lang="en-US" sz="3200" dirty="0" smtClean="0"/>
              <a:t> Organization (ILO).</a:t>
            </a:r>
          </a:p>
          <a:p>
            <a:endParaRPr lang="en-US" sz="3200" dirty="0" smtClean="0"/>
          </a:p>
          <a:p>
            <a:pPr indent="0">
              <a:buNone/>
            </a:pPr>
            <a:r>
              <a:rPr lang="en-US" sz="3200" i="1" dirty="0" smtClean="0"/>
              <a:t>This principle of Social Responsibility applies especially to multi-national  corporations or other organizations operating in countries outside their headquarters.</a:t>
            </a:r>
            <a:endParaRPr lang="en-US" sz="3200" dirty="0"/>
          </a:p>
          <a:p>
            <a:pPr marL="0" indent="0">
              <a:buNone/>
            </a:pPr>
            <a:r>
              <a:rPr lang="en-US" sz="1900" dirty="0"/>
              <a:t/>
            </a:r>
            <a:br>
              <a:rPr lang="en-US" sz="1900" dirty="0"/>
            </a:br>
            <a:r>
              <a:rPr lang="en-US" sz="1900" dirty="0"/>
              <a:t>    Sources:  ISO 26000:2010 Clause 2.11 and  4.7</a:t>
            </a:r>
          </a:p>
        </p:txBody>
      </p:sp>
      <p:sp>
        <p:nvSpPr>
          <p:cNvPr id="2" name="Title 1"/>
          <p:cNvSpPr>
            <a:spLocks noGrp="1"/>
          </p:cNvSpPr>
          <p:nvPr>
            <p:ph type="title"/>
          </p:nvPr>
        </p:nvSpPr>
        <p:spPr>
          <a:xfrm>
            <a:off x="246743" y="420914"/>
            <a:ext cx="8635999" cy="827316"/>
          </a:xfrm>
        </p:spPr>
        <p:txBody>
          <a:bodyPr vert="horz" lIns="91440" tIns="45720" rIns="91440" bIns="45720" rtlCol="0" anchor="ctr">
            <a:noAutofit/>
          </a:bodyPr>
          <a:lstStyle/>
          <a:p>
            <a:r>
              <a:rPr lang="en-US" sz="3000" dirty="0" smtClean="0">
                <a:solidFill>
                  <a:srgbClr val="C00000"/>
                </a:solidFill>
                <a:effectLst>
                  <a:outerShdw blurRad="38100" dist="38100" dir="2700000" algn="tl">
                    <a:srgbClr val="000000">
                      <a:alpha val="43137"/>
                    </a:srgbClr>
                  </a:outerShdw>
                </a:effectLst>
              </a:rPr>
              <a:t>Respect </a:t>
            </a:r>
            <a:r>
              <a:rPr lang="en-US" sz="3000" dirty="0">
                <a:solidFill>
                  <a:srgbClr val="C00000"/>
                </a:solidFill>
                <a:effectLst>
                  <a:outerShdw blurRad="38100" dist="38100" dir="2700000" algn="tl">
                    <a:srgbClr val="000000">
                      <a:alpha val="43137"/>
                    </a:srgbClr>
                  </a:outerShdw>
                </a:effectLst>
              </a:rPr>
              <a:t>for international norms of </a:t>
            </a:r>
            <a:r>
              <a:rPr lang="en-US" sz="3000" dirty="0" err="1">
                <a:solidFill>
                  <a:srgbClr val="C00000"/>
                </a:solidFill>
                <a:effectLst>
                  <a:outerShdw blurRad="38100" dist="38100" dir="2700000" algn="tl">
                    <a:srgbClr val="000000">
                      <a:alpha val="43137"/>
                    </a:srgbClr>
                  </a:outerShdw>
                </a:effectLst>
              </a:rPr>
              <a:t>behaviour</a:t>
            </a:r>
            <a:endParaRPr lang="en-US" sz="3000" dirty="0">
              <a:solidFill>
                <a:srgbClr val="C00000"/>
              </a:solidFill>
              <a:effectLst>
                <a:outerShdw blurRad="38100" dist="38100" dir="2700000" algn="tl">
                  <a:srgbClr val="000000">
                    <a:alpha val="43137"/>
                  </a:srgbClr>
                </a:outerShdw>
              </a:effectLst>
            </a:endParaRPr>
          </a:p>
        </p:txBody>
      </p:sp>
      <p:pic>
        <p:nvPicPr>
          <p:cNvPr id="5" name="Picture 2" descr="T:\Internationella Sekretariat\ISO\ISO-TMB-WG Social Responsibility\04 Projects\PPO\PPO SAG\0d33900.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081597" y="6186854"/>
            <a:ext cx="952500" cy="4762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1AFB143B-4EFD-4953-A3AE-DCD0410FF083}" type="slidenum">
              <a:rPr lang="sv-SE" smtClean="0"/>
              <a:pPr/>
              <a:t>21</a:t>
            </a:fld>
            <a:endParaRPr lang="sv-SE"/>
          </a:p>
        </p:txBody>
      </p:sp>
    </p:spTree>
    <p:extLst>
      <p:ext uri="{BB962C8B-B14F-4D97-AF65-F5344CB8AC3E}">
        <p14:creationId xmlns="" xmlns:p14="http://schemas.microsoft.com/office/powerpoint/2010/main" val="2562321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33829" y="1465943"/>
            <a:ext cx="8534400" cy="4858657"/>
          </a:xfrm>
        </p:spPr>
        <p:txBody>
          <a:bodyPr>
            <a:normAutofit fontScale="85000" lnSpcReduction="20000"/>
          </a:bodyPr>
          <a:lstStyle/>
          <a:p>
            <a:pPr>
              <a:buClr>
                <a:srgbClr val="00B050"/>
              </a:buClr>
              <a:buSzPct val="100000"/>
              <a:buFont typeface="Wingdings" pitchFamily="2" charset="2"/>
              <a:buChar char="Ø"/>
            </a:pPr>
            <a:r>
              <a:rPr lang="en-US" sz="2800" dirty="0"/>
              <a:t>ISO 26000 urges its users to identify the vulnerable populations among its stakeholders, and to work to ensure their fair </a:t>
            </a:r>
            <a:r>
              <a:rPr lang="en-US" sz="2800" dirty="0" smtClean="0"/>
              <a:t>treatment</a:t>
            </a:r>
          </a:p>
          <a:p>
            <a:pPr>
              <a:buClr>
                <a:srgbClr val="00B050"/>
              </a:buClr>
              <a:buSzPct val="100000"/>
              <a:buFont typeface="Wingdings" pitchFamily="2" charset="2"/>
              <a:buChar char="Ø"/>
            </a:pPr>
            <a:endParaRPr lang="en-US" sz="2800" dirty="0" smtClean="0"/>
          </a:p>
          <a:p>
            <a:pPr>
              <a:buClr>
                <a:srgbClr val="00B050"/>
              </a:buClr>
              <a:buSzPct val="100000"/>
              <a:buFont typeface="Wingdings" pitchFamily="2" charset="2"/>
              <a:buChar char="Ø"/>
            </a:pPr>
            <a:r>
              <a:rPr lang="en-US" sz="2800" dirty="0" smtClean="0"/>
              <a:t>“Groups that have suffered </a:t>
            </a:r>
            <a:r>
              <a:rPr lang="en-US" sz="2800" b="1" dirty="0" smtClean="0">
                <a:solidFill>
                  <a:schemeClr val="tx2">
                    <a:lumMod val="75000"/>
                  </a:schemeClr>
                </a:solidFill>
              </a:rPr>
              <a:t>persistent discrimination, leading to entrenched disadvantages</a:t>
            </a:r>
            <a:r>
              <a:rPr lang="en-US" sz="2800" dirty="0" smtClean="0"/>
              <a:t>, are vulnerable to further discrimination, and their human rights should be the focus of </a:t>
            </a:r>
            <a:r>
              <a:rPr lang="en-US" sz="2800" b="1" dirty="0" smtClean="0">
                <a:solidFill>
                  <a:schemeClr val="tx2">
                    <a:lumMod val="75000"/>
                  </a:schemeClr>
                </a:solidFill>
              </a:rPr>
              <a:t>additional attention in terms of protection and respect </a:t>
            </a:r>
            <a:r>
              <a:rPr lang="en-US" sz="2800" dirty="0" smtClean="0"/>
              <a:t>by organizations</a:t>
            </a:r>
            <a:r>
              <a:rPr lang="en-US" sz="2800" b="1" dirty="0" smtClean="0"/>
              <a:t>.”</a:t>
            </a:r>
          </a:p>
          <a:p>
            <a:pPr>
              <a:buClr>
                <a:srgbClr val="00B050"/>
              </a:buClr>
              <a:buSzPct val="100000"/>
              <a:buFont typeface="Wingdings" pitchFamily="2" charset="2"/>
              <a:buChar char="Ø"/>
            </a:pPr>
            <a:endParaRPr lang="en-US" sz="2800" dirty="0"/>
          </a:p>
          <a:p>
            <a:pPr>
              <a:buClr>
                <a:srgbClr val="00B050"/>
              </a:buClr>
              <a:buSzPct val="100000"/>
              <a:buFont typeface="Wingdings" pitchFamily="2" charset="2"/>
              <a:buChar char="Ø"/>
            </a:pPr>
            <a:r>
              <a:rPr lang="en-US" sz="2800" dirty="0"/>
              <a:t>“..In situations where human rights are not protected, take steps to respect human rights and avoid taking advantage of these situations…”</a:t>
            </a:r>
          </a:p>
          <a:p>
            <a:endParaRPr lang="en-US" dirty="0"/>
          </a:p>
          <a:p>
            <a:pPr lvl="1">
              <a:buNone/>
            </a:pPr>
            <a:r>
              <a:rPr lang="en-US" sz="1800" dirty="0"/>
              <a:t>Source: ISO 26000:2010 Clause </a:t>
            </a:r>
            <a:r>
              <a:rPr lang="en-US" sz="1800" dirty="0" smtClean="0"/>
              <a:t>4.8; Clause 6.3.7</a:t>
            </a:r>
            <a:endParaRPr lang="en-US" sz="1800" dirty="0"/>
          </a:p>
          <a:p>
            <a:endParaRPr lang="en-US" dirty="0"/>
          </a:p>
        </p:txBody>
      </p:sp>
      <p:sp>
        <p:nvSpPr>
          <p:cNvPr id="2" name="Title 1"/>
          <p:cNvSpPr>
            <a:spLocks noGrp="1"/>
          </p:cNvSpPr>
          <p:nvPr>
            <p:ph type="title"/>
          </p:nvPr>
        </p:nvSpPr>
        <p:spPr>
          <a:xfrm>
            <a:off x="413658" y="449944"/>
            <a:ext cx="8229600" cy="798286"/>
          </a:xfrm>
        </p:spPr>
        <p:txBody>
          <a:bodyPr>
            <a:noAutofit/>
          </a:bodyPr>
          <a:lstStyle/>
          <a:p>
            <a:r>
              <a:rPr lang="en-US" sz="3200" dirty="0" smtClean="0">
                <a:solidFill>
                  <a:srgbClr val="C00000"/>
                </a:solidFill>
                <a:effectLst>
                  <a:outerShdw blurRad="38100" dist="38100" dir="2700000" algn="tl">
                    <a:srgbClr val="000000">
                      <a:alpha val="43137"/>
                    </a:srgbClr>
                  </a:outerShdw>
                </a:effectLst>
              </a:rPr>
              <a:t>Respect </a:t>
            </a:r>
            <a:r>
              <a:rPr lang="en-US" sz="3200" dirty="0">
                <a:solidFill>
                  <a:srgbClr val="C00000"/>
                </a:solidFill>
                <a:effectLst>
                  <a:outerShdw blurRad="38100" dist="38100" dir="2700000" algn="tl">
                    <a:srgbClr val="000000">
                      <a:alpha val="43137"/>
                    </a:srgbClr>
                  </a:outerShdw>
                </a:effectLst>
              </a:rPr>
              <a:t>for human rights</a:t>
            </a:r>
          </a:p>
        </p:txBody>
      </p:sp>
      <p:sp>
        <p:nvSpPr>
          <p:cNvPr id="5" name="Slide Number Placeholder 4"/>
          <p:cNvSpPr>
            <a:spLocks noGrp="1"/>
          </p:cNvSpPr>
          <p:nvPr>
            <p:ph type="sldNum" sz="quarter" idx="12"/>
          </p:nvPr>
        </p:nvSpPr>
        <p:spPr/>
        <p:txBody>
          <a:bodyPr/>
          <a:lstStyle/>
          <a:p>
            <a:fld id="{1AFB143B-4EFD-4953-A3AE-DCD0410FF083}" type="slidenum">
              <a:rPr lang="sv-SE" smtClean="0"/>
              <a:pPr/>
              <a:t>22</a:t>
            </a:fld>
            <a:endParaRPr lang="sv-SE"/>
          </a:p>
        </p:txBody>
      </p:sp>
    </p:spTree>
    <p:extLst>
      <p:ext uri="{BB962C8B-B14F-4D97-AF65-F5344CB8AC3E}">
        <p14:creationId xmlns="" xmlns:p14="http://schemas.microsoft.com/office/powerpoint/2010/main" val="1590152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09600" y="1524000"/>
            <a:ext cx="7924800" cy="4499429"/>
          </a:xfrm>
        </p:spPr>
        <p:txBody>
          <a:bodyPr>
            <a:normAutofit fontScale="92500" lnSpcReduction="20000"/>
          </a:bodyPr>
          <a:lstStyle/>
          <a:p>
            <a:pPr>
              <a:buClr>
                <a:srgbClr val="00B050"/>
              </a:buClr>
              <a:buSzPct val="100000"/>
              <a:buFont typeface="Wingdings" pitchFamily="2" charset="2"/>
              <a:buChar char="Ø"/>
            </a:pPr>
            <a:r>
              <a:rPr lang="en-US" sz="2400" dirty="0"/>
              <a:t>Establish the underlying framework for socially responsible </a:t>
            </a:r>
            <a:r>
              <a:rPr lang="en-US" sz="2400" dirty="0" smtClean="0"/>
              <a:t>decision-making;</a:t>
            </a:r>
          </a:p>
          <a:p>
            <a:pPr>
              <a:buClr>
                <a:srgbClr val="00B050"/>
              </a:buClr>
              <a:buSzPct val="100000"/>
              <a:buFont typeface="Wingdings" pitchFamily="2" charset="2"/>
              <a:buChar char="Ø"/>
            </a:pPr>
            <a:endParaRPr lang="en-US" sz="2400" dirty="0"/>
          </a:p>
          <a:p>
            <a:pPr>
              <a:buClr>
                <a:srgbClr val="00B050"/>
              </a:buClr>
              <a:buSzPct val="100000"/>
              <a:buFont typeface="Wingdings" pitchFamily="2" charset="2"/>
              <a:buChar char="Ø"/>
            </a:pPr>
            <a:r>
              <a:rPr lang="en-US" sz="2400" dirty="0"/>
              <a:t>Link each user of ISO 26000 to a global community of those who share the </a:t>
            </a:r>
            <a:r>
              <a:rPr lang="en-US" sz="2400" dirty="0" smtClean="0"/>
              <a:t>principles;</a:t>
            </a:r>
          </a:p>
          <a:p>
            <a:pPr>
              <a:buClr>
                <a:srgbClr val="00B050"/>
              </a:buClr>
              <a:buSzPct val="100000"/>
              <a:buFont typeface="Wingdings" pitchFamily="2" charset="2"/>
              <a:buChar char="Ø"/>
            </a:pPr>
            <a:endParaRPr lang="en-US" sz="2400" dirty="0"/>
          </a:p>
          <a:p>
            <a:pPr>
              <a:buClr>
                <a:srgbClr val="00B050"/>
              </a:buClr>
              <a:buSzPct val="100000"/>
              <a:buFont typeface="Wingdings" pitchFamily="2" charset="2"/>
              <a:buChar char="Ø"/>
            </a:pPr>
            <a:r>
              <a:rPr lang="en-US" sz="2400" dirty="0"/>
              <a:t>Emphasize that Social Responsibility is a process that develops and evolves with </a:t>
            </a:r>
            <a:r>
              <a:rPr lang="en-US" sz="2400" dirty="0" smtClean="0"/>
              <a:t>practice.</a:t>
            </a:r>
          </a:p>
          <a:p>
            <a:pPr>
              <a:buClr>
                <a:srgbClr val="00B050"/>
              </a:buClr>
              <a:buSzPct val="200000"/>
              <a:buNone/>
            </a:pPr>
            <a:endParaRPr lang="en-US" sz="2400" dirty="0" smtClean="0"/>
          </a:p>
          <a:p>
            <a:pPr>
              <a:buNone/>
            </a:pPr>
            <a:endParaRPr lang="en-US" sz="2400" i="1" dirty="0" smtClean="0"/>
          </a:p>
          <a:p>
            <a:pPr indent="0">
              <a:buNone/>
            </a:pPr>
            <a:r>
              <a:rPr lang="en-US" sz="2400" i="1" dirty="0" smtClean="0"/>
              <a:t>After explaining the </a:t>
            </a:r>
            <a:r>
              <a:rPr lang="en-US" sz="2400" b="1" i="1" dirty="0" smtClean="0">
                <a:solidFill>
                  <a:srgbClr val="C00000"/>
                </a:solidFill>
              </a:rPr>
              <a:t>Principles</a:t>
            </a:r>
            <a:r>
              <a:rPr lang="en-US" sz="2400" i="1" dirty="0" smtClean="0"/>
              <a:t>, ISO 26000 goes on to define the </a:t>
            </a:r>
            <a:r>
              <a:rPr lang="en-US" sz="2400" b="1" i="1" dirty="0" smtClean="0">
                <a:solidFill>
                  <a:srgbClr val="0070C0"/>
                </a:solidFill>
              </a:rPr>
              <a:t>Core Subjects </a:t>
            </a:r>
            <a:r>
              <a:rPr lang="en-US" sz="2400" i="1" dirty="0" smtClean="0"/>
              <a:t>– the seven types of activities for every organization to apply these principles to.</a:t>
            </a:r>
            <a:endParaRPr lang="en-US" sz="2400" i="1" dirty="0"/>
          </a:p>
          <a:p>
            <a:endParaRPr lang="en-US" sz="2400" dirty="0"/>
          </a:p>
        </p:txBody>
      </p:sp>
      <p:sp>
        <p:nvSpPr>
          <p:cNvPr id="6" name="Title 5"/>
          <p:cNvSpPr>
            <a:spLocks noGrp="1"/>
          </p:cNvSpPr>
          <p:nvPr>
            <p:ph type="title"/>
          </p:nvPr>
        </p:nvSpPr>
        <p:spPr>
          <a:xfrm>
            <a:off x="457200" y="537030"/>
            <a:ext cx="8229600" cy="928914"/>
          </a:xfrm>
        </p:spPr>
        <p:txBody>
          <a:bodyPr>
            <a:normAutofit/>
          </a:bodyPr>
          <a:lstStyle/>
          <a:p>
            <a:r>
              <a:rPr lang="en-US" sz="3200" dirty="0">
                <a:solidFill>
                  <a:srgbClr val="C00000"/>
                </a:solidFill>
                <a:effectLst>
                  <a:outerShdw blurRad="38100" dist="38100" dir="2700000" algn="tl">
                    <a:srgbClr val="000000">
                      <a:alpha val="43137"/>
                    </a:srgbClr>
                  </a:outerShdw>
                </a:effectLst>
              </a:rPr>
              <a:t>In summary, the 7 </a:t>
            </a:r>
            <a:r>
              <a:rPr lang="en-US" sz="3200" dirty="0" smtClean="0">
                <a:solidFill>
                  <a:srgbClr val="C00000"/>
                </a:solidFill>
                <a:effectLst>
                  <a:outerShdw blurRad="38100" dist="38100" dir="2700000" algn="tl">
                    <a:srgbClr val="000000">
                      <a:alpha val="43137"/>
                    </a:srgbClr>
                  </a:outerShdw>
                </a:effectLst>
              </a:rPr>
              <a:t>Principles</a:t>
            </a:r>
            <a:r>
              <a:rPr lang="en-US" sz="3200" dirty="0">
                <a:solidFill>
                  <a:srgbClr val="C00000"/>
                </a:solidFill>
                <a:effectLst>
                  <a:outerShdw blurRad="38100" dist="38100" dir="2700000" algn="tl">
                    <a:srgbClr val="000000">
                      <a:alpha val="43137"/>
                    </a:srgbClr>
                  </a:outerShdw>
                </a:effectLst>
              </a:rPr>
              <a:t>:</a:t>
            </a:r>
          </a:p>
        </p:txBody>
      </p:sp>
      <p:sp>
        <p:nvSpPr>
          <p:cNvPr id="4" name="Slide Number Placeholder 3"/>
          <p:cNvSpPr>
            <a:spLocks noGrp="1"/>
          </p:cNvSpPr>
          <p:nvPr>
            <p:ph type="sldNum" sz="quarter" idx="12"/>
          </p:nvPr>
        </p:nvSpPr>
        <p:spPr/>
        <p:txBody>
          <a:bodyPr/>
          <a:lstStyle/>
          <a:p>
            <a:fld id="{1AFB143B-4EFD-4953-A3AE-DCD0410FF083}" type="slidenum">
              <a:rPr lang="sv-SE" smtClean="0"/>
              <a:pPr/>
              <a:t>23</a:t>
            </a:fld>
            <a:endParaRPr lang="sv-SE"/>
          </a:p>
        </p:txBody>
      </p:sp>
    </p:spTree>
    <p:extLst>
      <p:ext uri="{BB962C8B-B14F-4D97-AF65-F5344CB8AC3E}">
        <p14:creationId xmlns="" xmlns:p14="http://schemas.microsoft.com/office/powerpoint/2010/main" val="2609941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FB143B-4EFD-4953-A3AE-DCD0410FF083}" type="slidenum">
              <a:rPr lang="sv-SE" smtClean="0"/>
              <a:pPr/>
              <a:t>24</a:t>
            </a:fld>
            <a:endParaRPr lang="sv-SE" dirty="0"/>
          </a:p>
        </p:txBody>
      </p:sp>
      <p:sp>
        <p:nvSpPr>
          <p:cNvPr id="5" name="Title 4"/>
          <p:cNvSpPr>
            <a:spLocks noGrp="1"/>
          </p:cNvSpPr>
          <p:nvPr>
            <p:ph type="title" idx="4294967295"/>
          </p:nvPr>
        </p:nvSpPr>
        <p:spPr>
          <a:xfrm>
            <a:off x="638630" y="274638"/>
            <a:ext cx="7590970" cy="1143000"/>
          </a:xfrm>
        </p:spPr>
        <p:txBody>
          <a:bodyPr>
            <a:noAutofit/>
          </a:bodyPr>
          <a:lstStyle/>
          <a:p>
            <a:pPr algn="ctr"/>
            <a:r>
              <a:rPr lang="en-US" sz="3200" dirty="0">
                <a:solidFill>
                  <a:srgbClr val="0070C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The 7 core subjects</a:t>
            </a:r>
          </a:p>
        </p:txBody>
      </p:sp>
      <p:sp>
        <p:nvSpPr>
          <p:cNvPr id="7" name="Content Placeholder 6"/>
          <p:cNvSpPr>
            <a:spLocks noGrp="1"/>
          </p:cNvSpPr>
          <p:nvPr>
            <p:ph sz="half" idx="4294967295"/>
          </p:nvPr>
        </p:nvSpPr>
        <p:spPr>
          <a:xfrm>
            <a:off x="769257" y="1363663"/>
            <a:ext cx="7344456" cy="3295650"/>
          </a:xfrm>
        </p:spPr>
        <p:txBody>
          <a:bodyPr>
            <a:noAutofit/>
          </a:bodyPr>
          <a:lstStyle/>
          <a:p>
            <a:pPr>
              <a:buClr>
                <a:srgbClr val="00B050"/>
              </a:buClr>
              <a:buSzPct val="100000"/>
              <a:buFont typeface="Wingdings" pitchFamily="2" charset="2"/>
              <a:buChar char="Ø"/>
            </a:pPr>
            <a:r>
              <a:rPr lang="en-US" sz="2400" dirty="0"/>
              <a:t>Each of the 7 core subjects is relevant to every </a:t>
            </a:r>
            <a:r>
              <a:rPr lang="en-US" sz="2400" dirty="0" smtClean="0"/>
              <a:t>organization.  This is an extremely important part of ISO 26000.  Even if you think that one core subject does not apply in your case, you MUST examine it and do your best, to be a credible user of ISO 26000. </a:t>
            </a:r>
          </a:p>
          <a:p>
            <a:pPr>
              <a:buClr>
                <a:srgbClr val="00B050"/>
              </a:buClr>
              <a:buSzPct val="100000"/>
              <a:buFont typeface="Wingdings" pitchFamily="2" charset="2"/>
              <a:buChar char="Ø"/>
            </a:pPr>
            <a:r>
              <a:rPr lang="en-US" sz="2400" dirty="0" smtClean="0"/>
              <a:t>ISO 26000 is a holistic standard, meaning that you cannot point out that you excel in one core subject, while avoiding another that you know is a weakness.</a:t>
            </a:r>
            <a:endParaRPr lang="en-US" sz="2400" dirty="0"/>
          </a:p>
          <a:p>
            <a:pPr>
              <a:buClr>
                <a:srgbClr val="00B050"/>
              </a:buClr>
              <a:buSzPct val="100000"/>
              <a:buFont typeface="Wingdings" pitchFamily="2" charset="2"/>
              <a:buChar char="Ø"/>
            </a:pPr>
            <a:r>
              <a:rPr lang="en-US" sz="2400" dirty="0" smtClean="0"/>
              <a:t>Looking at each core subject, review </a:t>
            </a:r>
            <a:r>
              <a:rPr lang="en-US" sz="2400" dirty="0"/>
              <a:t>specific </a:t>
            </a:r>
            <a:r>
              <a:rPr lang="en-US" sz="2400" dirty="0" smtClean="0"/>
              <a:t>listed issues and identify your own priorities among those issues.</a:t>
            </a:r>
            <a:endParaRPr lang="en-US" sz="2400" dirty="0"/>
          </a:p>
          <a:p>
            <a:endParaRPr lang="en-US" dirty="0"/>
          </a:p>
          <a:p>
            <a:endParaRPr lang="en-US" dirty="0"/>
          </a:p>
        </p:txBody>
      </p:sp>
    </p:spTree>
    <p:extLst>
      <p:ext uri="{BB962C8B-B14F-4D97-AF65-F5344CB8AC3E}">
        <p14:creationId xmlns="" xmlns:p14="http://schemas.microsoft.com/office/powerpoint/2010/main" val="2177862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6" y="0"/>
            <a:ext cx="8479972" cy="1103086"/>
          </a:xfrm>
        </p:spPr>
        <p:txBody>
          <a:bodyPr>
            <a:normAutofit/>
          </a:bodyPr>
          <a:lstStyle/>
          <a:p>
            <a:r>
              <a:rPr lang="en-US" sz="3200" dirty="0" smtClean="0">
                <a:solidFill>
                  <a:srgbClr val="0070C0"/>
                </a:solidFill>
                <a:effectLst>
                  <a:outerShdw blurRad="38100" dist="38100" dir="2700000" algn="tl">
                    <a:srgbClr val="000000">
                      <a:alpha val="43137"/>
                    </a:srgbClr>
                  </a:outerShdw>
                </a:effectLst>
              </a:rPr>
              <a:t>              The </a:t>
            </a:r>
            <a:r>
              <a:rPr lang="en-US" sz="3200" dirty="0">
                <a:solidFill>
                  <a:srgbClr val="0070C0"/>
                </a:solidFill>
                <a:effectLst>
                  <a:outerShdw blurRad="38100" dist="38100" dir="2700000" algn="tl">
                    <a:srgbClr val="000000">
                      <a:alpha val="43137"/>
                    </a:srgbClr>
                  </a:outerShdw>
                </a:effectLst>
              </a:rPr>
              <a:t>7 Core Subjects</a:t>
            </a:r>
          </a:p>
        </p:txBody>
      </p:sp>
      <p:grpSp>
        <p:nvGrpSpPr>
          <p:cNvPr id="3" name="Group 13"/>
          <p:cNvGrpSpPr>
            <a:grpSpLocks/>
          </p:cNvGrpSpPr>
          <p:nvPr/>
        </p:nvGrpSpPr>
        <p:grpSpPr bwMode="auto">
          <a:xfrm>
            <a:off x="1295401" y="990600"/>
            <a:ext cx="5943600" cy="5638800"/>
            <a:chOff x="1953273" y="1214422"/>
            <a:chExt cx="5237454" cy="5237454"/>
          </a:xfrm>
        </p:grpSpPr>
        <p:sp>
          <p:nvSpPr>
            <p:cNvPr id="5" name="Oval 4"/>
            <p:cNvSpPr/>
            <p:nvPr/>
          </p:nvSpPr>
          <p:spPr>
            <a:xfrm>
              <a:off x="1953273" y="1214422"/>
              <a:ext cx="5237454" cy="5237454"/>
            </a:xfrm>
            <a:prstGeom prst="ellipse">
              <a:avLst/>
            </a:prstGeom>
            <a:noFill/>
            <a:ln w="38100">
              <a:solidFill>
                <a:srgbClr val="0070C0"/>
              </a:solidFill>
              <a:prstDash val="sysDash"/>
            </a:ln>
            <a:effectLst/>
          </p:spPr>
          <p:style>
            <a:lnRef idx="2">
              <a:schemeClr val="accent2"/>
            </a:lnRef>
            <a:fillRef idx="1">
              <a:schemeClr val="lt1"/>
            </a:fillRef>
            <a:effectRef idx="0">
              <a:schemeClr val="accent2"/>
            </a:effectRef>
            <a:fontRef idx="minor">
              <a:schemeClr val="dk1"/>
            </a:fontRef>
          </p:style>
          <p:txBody>
            <a:bodyPr spcFirstLastPara="1" anchor="b">
              <a:prstTxWarp prst="textButton">
                <a:avLst/>
              </a:prstTxWarp>
            </a:bodyPr>
            <a:lstStyle/>
            <a:p>
              <a:pPr algn="ctr">
                <a:defRPr/>
              </a:pPr>
              <a:r>
                <a:rPr lang="en-US" b="1" dirty="0">
                  <a:solidFill>
                    <a:schemeClr val="tx1"/>
                  </a:solidFill>
                  <a:latin typeface="Calibri"/>
                  <a:cs typeface="Calibri"/>
                </a:rPr>
                <a:t>Holistic Integrated Approach</a:t>
              </a:r>
            </a:p>
            <a:p>
              <a:pPr algn="ctr">
                <a:defRPr/>
              </a:pPr>
              <a:endParaRPr lang="en-US" b="1" dirty="0">
                <a:solidFill>
                  <a:schemeClr val="tx1"/>
                </a:solidFill>
                <a:latin typeface="Calibri"/>
                <a:cs typeface="Calibri"/>
              </a:endParaRPr>
            </a:p>
            <a:p>
              <a:pPr algn="ctr">
                <a:defRPr/>
              </a:pPr>
              <a:endParaRPr lang="en-US" sz="2000" b="1" dirty="0">
                <a:solidFill>
                  <a:schemeClr val="tx1"/>
                </a:solidFill>
                <a:latin typeface="Calibri"/>
                <a:cs typeface="Calibri"/>
              </a:endParaRPr>
            </a:p>
            <a:p>
              <a:pPr algn="ctr">
                <a:defRPr/>
              </a:pPr>
              <a:endParaRPr lang="en-US" b="1" dirty="0">
                <a:solidFill>
                  <a:schemeClr val="tx1"/>
                </a:solidFill>
                <a:latin typeface="Calibri"/>
                <a:cs typeface="Calibri"/>
              </a:endParaRPr>
            </a:p>
            <a:p>
              <a:pPr algn="ctr">
                <a:defRPr/>
              </a:pPr>
              <a:endParaRPr lang="en-US" b="1" dirty="0">
                <a:solidFill>
                  <a:schemeClr val="tx1"/>
                </a:solidFill>
                <a:latin typeface="Calibri"/>
                <a:cs typeface="Calibri"/>
              </a:endParaRPr>
            </a:p>
            <a:p>
              <a:pPr algn="ctr">
                <a:defRPr/>
              </a:pPr>
              <a:endParaRPr lang="en-US" b="1" dirty="0">
                <a:solidFill>
                  <a:schemeClr val="tx1"/>
                </a:solidFill>
                <a:latin typeface="Calibri"/>
                <a:cs typeface="Calibri"/>
              </a:endParaRPr>
            </a:p>
            <a:p>
              <a:pPr algn="ctr">
                <a:defRPr/>
              </a:pPr>
              <a:endParaRPr lang="en-US" b="1" dirty="0">
                <a:solidFill>
                  <a:schemeClr val="tx1"/>
                </a:solidFill>
                <a:latin typeface="Calibri"/>
                <a:cs typeface="Calibri"/>
              </a:endParaRPr>
            </a:p>
            <a:p>
              <a:pPr algn="ctr">
                <a:defRPr/>
              </a:pPr>
              <a:endParaRPr lang="en-US" b="1" dirty="0">
                <a:solidFill>
                  <a:schemeClr val="tx1"/>
                </a:solidFill>
                <a:latin typeface="Calibri"/>
                <a:cs typeface="Calibri"/>
              </a:endParaRPr>
            </a:p>
            <a:p>
              <a:pPr algn="ctr">
                <a:defRPr/>
              </a:pPr>
              <a:r>
                <a:rPr lang="en-US" b="1" dirty="0">
                  <a:solidFill>
                    <a:schemeClr val="tx1"/>
                  </a:solidFill>
                  <a:latin typeface="Calibri"/>
                  <a:cs typeface="Calibri"/>
                </a:rPr>
                <a:t>Interdependence</a:t>
              </a:r>
            </a:p>
          </p:txBody>
        </p:sp>
        <p:sp>
          <p:nvSpPr>
            <p:cNvPr id="6" name="Oval 5"/>
            <p:cNvSpPr/>
            <p:nvPr/>
          </p:nvSpPr>
          <p:spPr>
            <a:xfrm>
              <a:off x="3032590" y="1717961"/>
              <a:ext cx="1505768" cy="1505768"/>
            </a:xfrm>
            <a:prstGeom prst="ellipse">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0" tIns="0" rIns="72000" bIns="360000" anchor="ctr"/>
            <a:lstStyle/>
            <a:p>
              <a:pPr algn="ctr">
                <a:lnSpc>
                  <a:spcPct val="80000"/>
                </a:lnSpc>
                <a:defRPr/>
              </a:pPr>
              <a:r>
                <a:rPr lang="en-US" sz="1400" b="1" dirty="0">
                  <a:solidFill>
                    <a:schemeClr val="bg1"/>
                  </a:solidFill>
                  <a:latin typeface="Calibri"/>
                  <a:cs typeface="Calibri"/>
                </a:rPr>
                <a:t>Community Involvement and </a:t>
              </a:r>
            </a:p>
            <a:p>
              <a:pPr algn="ctr">
                <a:lnSpc>
                  <a:spcPct val="80000"/>
                </a:lnSpc>
                <a:defRPr/>
              </a:pPr>
              <a:r>
                <a:rPr lang="en-US" sz="1400" b="1" dirty="0">
                  <a:solidFill>
                    <a:schemeClr val="bg1"/>
                  </a:solidFill>
                  <a:latin typeface="Calibri"/>
                  <a:cs typeface="Calibri"/>
                </a:rPr>
                <a:t>Development</a:t>
              </a:r>
            </a:p>
          </p:txBody>
        </p:sp>
        <p:sp>
          <p:nvSpPr>
            <p:cNvPr id="7" name="Oval 6"/>
            <p:cNvSpPr/>
            <p:nvPr/>
          </p:nvSpPr>
          <p:spPr>
            <a:xfrm>
              <a:off x="4605645" y="1717960"/>
              <a:ext cx="1505768" cy="1505768"/>
            </a:xfrm>
            <a:prstGeom prst="ellipse">
              <a:avLst/>
            </a:prstGeom>
            <a:solidFill>
              <a:srgbClr val="00B0F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72000" tIns="0" rIns="0" bIns="360000" anchor="ctr"/>
            <a:lstStyle/>
            <a:p>
              <a:pPr algn="ctr">
                <a:lnSpc>
                  <a:spcPct val="80000"/>
                </a:lnSpc>
                <a:defRPr/>
              </a:pPr>
              <a:endParaRPr lang="en-US" sz="1400" b="1">
                <a:solidFill>
                  <a:schemeClr val="bg1"/>
                </a:solidFill>
                <a:latin typeface="Calibri"/>
                <a:cs typeface="Calibri"/>
              </a:endParaRPr>
            </a:p>
            <a:p>
              <a:pPr algn="ctr">
                <a:lnSpc>
                  <a:spcPct val="80000"/>
                </a:lnSpc>
                <a:defRPr/>
              </a:pPr>
              <a:r>
                <a:rPr lang="en-US" sz="1400" b="1">
                  <a:solidFill>
                    <a:schemeClr val="bg1"/>
                  </a:solidFill>
                  <a:latin typeface="Calibri"/>
                  <a:cs typeface="Calibri"/>
                </a:rPr>
                <a:t>Human </a:t>
              </a:r>
              <a:endParaRPr lang="en-US" sz="1400" b="1" dirty="0">
                <a:solidFill>
                  <a:schemeClr val="bg1"/>
                </a:solidFill>
                <a:latin typeface="Calibri"/>
                <a:cs typeface="Calibri"/>
              </a:endParaRPr>
            </a:p>
            <a:p>
              <a:pPr algn="ctr">
                <a:lnSpc>
                  <a:spcPct val="80000"/>
                </a:lnSpc>
                <a:defRPr/>
              </a:pPr>
              <a:r>
                <a:rPr lang="en-US" sz="1400" b="1" dirty="0">
                  <a:solidFill>
                    <a:schemeClr val="bg1"/>
                  </a:solidFill>
                  <a:latin typeface="Calibri"/>
                  <a:cs typeface="Calibri"/>
                </a:rPr>
                <a:t>Rights</a:t>
              </a:r>
            </a:p>
          </p:txBody>
        </p:sp>
        <p:sp>
          <p:nvSpPr>
            <p:cNvPr id="8" name="Oval 7"/>
            <p:cNvSpPr/>
            <p:nvPr/>
          </p:nvSpPr>
          <p:spPr>
            <a:xfrm>
              <a:off x="5392173" y="3080264"/>
              <a:ext cx="1505768" cy="1505768"/>
            </a:xfrm>
            <a:prstGeom prst="ellipse">
              <a:avLst/>
            </a:prstGeom>
            <a:solidFill>
              <a:srgbClr val="FF5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252000" tIns="0" rIns="0" bIns="0" anchor="ctr"/>
            <a:lstStyle/>
            <a:p>
              <a:pPr algn="ctr">
                <a:lnSpc>
                  <a:spcPct val="80000"/>
                </a:lnSpc>
                <a:defRPr/>
              </a:pPr>
              <a:r>
                <a:rPr lang="en-US" sz="1400" b="1" dirty="0" err="1">
                  <a:solidFill>
                    <a:schemeClr val="bg1"/>
                  </a:solidFill>
                  <a:latin typeface="Calibri"/>
                  <a:cs typeface="Calibri"/>
                </a:rPr>
                <a:t>Labour</a:t>
              </a:r>
              <a:r>
                <a:rPr lang="en-US" sz="1400" b="1" dirty="0">
                  <a:solidFill>
                    <a:schemeClr val="bg1"/>
                  </a:solidFill>
                  <a:latin typeface="Calibri"/>
                  <a:cs typeface="Calibri"/>
                </a:rPr>
                <a:t> Practices</a:t>
              </a:r>
            </a:p>
          </p:txBody>
        </p:sp>
        <p:sp>
          <p:nvSpPr>
            <p:cNvPr id="9" name="Oval 8"/>
            <p:cNvSpPr/>
            <p:nvPr/>
          </p:nvSpPr>
          <p:spPr>
            <a:xfrm>
              <a:off x="2875222" y="4497602"/>
              <a:ext cx="1505768" cy="1505768"/>
            </a:xfrm>
            <a:prstGeom prst="ellipse">
              <a:avLst/>
            </a:prstGeom>
            <a:solidFill>
              <a:srgbClr val="7030A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72000" tIns="360000" rIns="0" bIns="0" anchor="ctr"/>
            <a:lstStyle/>
            <a:p>
              <a:pPr algn="ctr">
                <a:lnSpc>
                  <a:spcPct val="80000"/>
                </a:lnSpc>
                <a:defRPr/>
              </a:pPr>
              <a:r>
                <a:rPr lang="en-US" sz="1400" b="1" dirty="0">
                  <a:solidFill>
                    <a:schemeClr val="bg1"/>
                  </a:solidFill>
                  <a:latin typeface="Calibri"/>
                  <a:cs typeface="Calibri"/>
                </a:rPr>
                <a:t>Fair Operating Practices</a:t>
              </a:r>
            </a:p>
          </p:txBody>
        </p:sp>
        <p:sp>
          <p:nvSpPr>
            <p:cNvPr id="10" name="Oval 9"/>
            <p:cNvSpPr/>
            <p:nvPr/>
          </p:nvSpPr>
          <p:spPr>
            <a:xfrm>
              <a:off x="2090585" y="2934183"/>
              <a:ext cx="1505768" cy="1505768"/>
            </a:xfrm>
            <a:prstGeom prst="ellipse">
              <a:avLst/>
            </a:prstGeom>
            <a:solidFill>
              <a:srgbClr val="FFC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0" tIns="360000" rIns="72000" bIns="0" anchor="t"/>
            <a:lstStyle/>
            <a:p>
              <a:pPr algn="ctr">
                <a:lnSpc>
                  <a:spcPct val="80000"/>
                </a:lnSpc>
                <a:defRPr/>
              </a:pPr>
              <a:r>
                <a:rPr lang="en-US" sz="1400" b="1" dirty="0">
                  <a:latin typeface="Calibri"/>
                  <a:cs typeface="Calibri"/>
                </a:rPr>
                <a:t>Consumer Issues</a:t>
              </a:r>
            </a:p>
          </p:txBody>
        </p:sp>
        <p:sp>
          <p:nvSpPr>
            <p:cNvPr id="11" name="Oval 10"/>
            <p:cNvSpPr/>
            <p:nvPr/>
          </p:nvSpPr>
          <p:spPr>
            <a:xfrm>
              <a:off x="4663809" y="4497602"/>
              <a:ext cx="1586862" cy="1580171"/>
            </a:xfrm>
            <a:prstGeom prst="ellipse">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0" tIns="0" rIns="252000" bIns="0" anchor="ctr"/>
            <a:lstStyle/>
            <a:p>
              <a:pPr algn="ctr">
                <a:lnSpc>
                  <a:spcPct val="80000"/>
                </a:lnSpc>
                <a:defRPr/>
              </a:pPr>
              <a:r>
                <a:rPr lang="en-US" sz="1400" b="1">
                  <a:solidFill>
                    <a:schemeClr val="bg1"/>
                  </a:solidFill>
                  <a:latin typeface="Calibri"/>
                  <a:cs typeface="Calibri"/>
                </a:rPr>
                <a:t>      The Environment</a:t>
              </a:r>
              <a:endParaRPr lang="en-US" sz="1400" b="1" dirty="0">
                <a:solidFill>
                  <a:schemeClr val="bg1"/>
                </a:solidFill>
                <a:latin typeface="Calibri"/>
                <a:cs typeface="Calibri"/>
              </a:endParaRPr>
            </a:p>
          </p:txBody>
        </p:sp>
        <p:sp>
          <p:nvSpPr>
            <p:cNvPr id="12" name="Oval 11"/>
            <p:cNvSpPr/>
            <p:nvPr/>
          </p:nvSpPr>
          <p:spPr>
            <a:xfrm>
              <a:off x="3267540" y="2699670"/>
              <a:ext cx="2532832" cy="2415511"/>
            </a:xfrm>
            <a:prstGeom prst="ellipse">
              <a:avLst/>
            </a:prstGeom>
            <a:solidFill>
              <a:srgbClr val="FFFF00">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nchor="ctr"/>
            <a:lstStyle/>
            <a:p>
              <a:pPr algn="ctr">
                <a:defRPr/>
              </a:pPr>
              <a:r>
                <a:rPr lang="en-US" sz="1600" b="1" dirty="0">
                  <a:latin typeface="Calibri"/>
                  <a:cs typeface="Calibri"/>
                </a:rPr>
                <a:t>Organizational</a:t>
              </a:r>
            </a:p>
            <a:p>
              <a:pPr algn="ctr">
                <a:defRPr/>
              </a:pPr>
              <a:endParaRPr lang="en-US" sz="1400" b="1" dirty="0">
                <a:latin typeface="Calibri"/>
                <a:cs typeface="Calibri"/>
              </a:endParaRPr>
            </a:p>
            <a:p>
              <a:pPr algn="ctr">
                <a:defRPr/>
              </a:pPr>
              <a:endParaRPr lang="en-US" sz="1400" b="1" dirty="0">
                <a:latin typeface="Calibri"/>
                <a:cs typeface="Calibri"/>
              </a:endParaRPr>
            </a:p>
            <a:p>
              <a:pPr algn="ctr">
                <a:defRPr/>
              </a:pPr>
              <a:endParaRPr lang="en-US" sz="1400" b="1" dirty="0">
                <a:latin typeface="Calibri"/>
                <a:cs typeface="Calibri"/>
              </a:endParaRPr>
            </a:p>
            <a:p>
              <a:pPr algn="ctr">
                <a:defRPr/>
              </a:pPr>
              <a:endParaRPr lang="en-US" sz="1400" b="1" dirty="0">
                <a:latin typeface="Calibri"/>
                <a:cs typeface="Calibri"/>
              </a:endParaRPr>
            </a:p>
            <a:p>
              <a:pPr algn="ctr">
                <a:defRPr/>
              </a:pPr>
              <a:endParaRPr lang="en-US" sz="1200" b="1" dirty="0">
                <a:latin typeface="Calibri"/>
                <a:cs typeface="Calibri"/>
              </a:endParaRPr>
            </a:p>
            <a:p>
              <a:pPr algn="ctr">
                <a:defRPr/>
              </a:pPr>
              <a:endParaRPr lang="en-US" sz="1200" b="1" dirty="0">
                <a:latin typeface="Calibri"/>
                <a:cs typeface="Calibri"/>
              </a:endParaRPr>
            </a:p>
            <a:p>
              <a:pPr algn="ctr">
                <a:defRPr/>
              </a:pPr>
              <a:endParaRPr lang="en-US" sz="1400" b="1" dirty="0">
                <a:latin typeface="Calibri"/>
                <a:cs typeface="Calibri"/>
              </a:endParaRPr>
            </a:p>
            <a:p>
              <a:pPr algn="ctr">
                <a:defRPr/>
              </a:pPr>
              <a:endParaRPr lang="en-US" sz="1400" b="1" dirty="0">
                <a:latin typeface="Calibri"/>
                <a:cs typeface="Calibri"/>
              </a:endParaRPr>
            </a:p>
            <a:p>
              <a:pPr algn="ctr">
                <a:defRPr/>
              </a:pPr>
              <a:r>
                <a:rPr lang="en-US" sz="1600" b="1" dirty="0">
                  <a:latin typeface="Calibri"/>
                  <a:cs typeface="Calibri"/>
                </a:rPr>
                <a:t>Governance</a:t>
              </a:r>
            </a:p>
          </p:txBody>
        </p:sp>
        <p:sp>
          <p:nvSpPr>
            <p:cNvPr id="13" name="Oval 12"/>
            <p:cNvSpPr/>
            <p:nvPr/>
          </p:nvSpPr>
          <p:spPr>
            <a:xfrm>
              <a:off x="3770015" y="3196161"/>
              <a:ext cx="1473453" cy="1438972"/>
            </a:xfrm>
            <a:prstGeom prst="ellipse">
              <a:avLst/>
            </a:prstGeom>
            <a:solidFill>
              <a:srgbClr val="0066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0" rIns="0" anchor="ctr"/>
            <a:lstStyle/>
            <a:p>
              <a:pPr algn="ctr">
                <a:defRPr/>
              </a:pPr>
              <a:r>
                <a:rPr lang="en-US" sz="1600" b="1" dirty="0">
                  <a:solidFill>
                    <a:schemeClr val="bg1"/>
                  </a:solidFill>
                  <a:latin typeface="Calibri"/>
                  <a:cs typeface="Calibri"/>
                </a:rPr>
                <a:t>Organization</a:t>
              </a:r>
            </a:p>
          </p:txBody>
        </p:sp>
      </p:grpSp>
      <p:sp>
        <p:nvSpPr>
          <p:cNvPr id="14" name="Slide Number Placeholder 13"/>
          <p:cNvSpPr>
            <a:spLocks noGrp="1"/>
          </p:cNvSpPr>
          <p:nvPr>
            <p:ph type="sldNum" sz="quarter" idx="12"/>
          </p:nvPr>
        </p:nvSpPr>
        <p:spPr/>
        <p:txBody>
          <a:bodyPr/>
          <a:lstStyle/>
          <a:p>
            <a:fld id="{1AFB143B-4EFD-4953-A3AE-DCD0410FF083}" type="slidenum">
              <a:rPr lang="sv-SE" smtClean="0"/>
              <a:pPr/>
              <a:t>25</a:t>
            </a:fld>
            <a:endParaRPr lang="sv-SE"/>
          </a:p>
        </p:txBody>
      </p:sp>
    </p:spTree>
    <p:extLst>
      <p:ext uri="{BB962C8B-B14F-4D97-AF65-F5344CB8AC3E}">
        <p14:creationId xmlns="" xmlns:p14="http://schemas.microsoft.com/office/powerpoint/2010/main" val="924642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78971" y="1146629"/>
            <a:ext cx="8207829" cy="5457371"/>
          </a:xfrm>
        </p:spPr>
        <p:txBody>
          <a:bodyPr>
            <a:normAutofit/>
          </a:bodyPr>
          <a:lstStyle/>
          <a:p>
            <a:r>
              <a:rPr lang="en-US" sz="2000" dirty="0"/>
              <a:t>Leaders should practice and promote ethical behavior, accountability and </a:t>
            </a:r>
            <a:r>
              <a:rPr lang="en-US" sz="2000" dirty="0" smtClean="0"/>
              <a:t>transparency. </a:t>
            </a:r>
            <a:endParaRPr lang="en-US" sz="2000" dirty="0"/>
          </a:p>
          <a:p>
            <a:r>
              <a:rPr lang="en-US" sz="2000" dirty="0"/>
              <a:t>ISO 26000 suggests tools for integrating SR into core </a:t>
            </a:r>
            <a:r>
              <a:rPr lang="en-US" sz="2000" dirty="0" smtClean="0"/>
              <a:t>business decisions</a:t>
            </a:r>
            <a:r>
              <a:rPr lang="en-US" sz="2000" dirty="0"/>
              <a:t/>
            </a:r>
            <a:br>
              <a:rPr lang="en-US" sz="2000" dirty="0"/>
            </a:br>
            <a:endParaRPr lang="en-US" sz="2000" dirty="0"/>
          </a:p>
          <a:p>
            <a:pPr>
              <a:buNone/>
            </a:pPr>
            <a:r>
              <a:rPr lang="en-US" sz="2000" b="1" dirty="0">
                <a:solidFill>
                  <a:srgbClr val="0070C0"/>
                </a:solidFill>
              </a:rPr>
              <a:t>Some specific </a:t>
            </a:r>
            <a:r>
              <a:rPr lang="en-US" sz="2000" b="1" dirty="0" smtClean="0">
                <a:solidFill>
                  <a:srgbClr val="0070C0"/>
                </a:solidFill>
              </a:rPr>
              <a:t>ways to achieve improvement</a:t>
            </a:r>
            <a:r>
              <a:rPr lang="en-US" sz="2000" b="1" dirty="0" smtClean="0">
                <a:solidFill>
                  <a:srgbClr val="002060"/>
                </a:solidFill>
              </a:rPr>
              <a:t>:</a:t>
            </a:r>
          </a:p>
          <a:p>
            <a:pPr>
              <a:buNone/>
            </a:pPr>
            <a:endParaRPr lang="en-US" sz="2000" b="1" dirty="0">
              <a:solidFill>
                <a:srgbClr val="002060"/>
              </a:solidFill>
            </a:endParaRPr>
          </a:p>
          <a:p>
            <a:r>
              <a:rPr lang="en-US" sz="2000" dirty="0"/>
              <a:t>Develop incentives for performance on social </a:t>
            </a:r>
            <a:r>
              <a:rPr lang="en-US" sz="2000" dirty="0" smtClean="0"/>
              <a:t>responsibility</a:t>
            </a:r>
            <a:endParaRPr lang="en-US" sz="2000" dirty="0"/>
          </a:p>
          <a:p>
            <a:r>
              <a:rPr lang="en-US" sz="2000" dirty="0"/>
              <a:t>Adjust organizational structure to include third-party review of sensitive areas such as financial </a:t>
            </a:r>
            <a:r>
              <a:rPr lang="en-US" sz="2000" dirty="0" smtClean="0"/>
              <a:t>management</a:t>
            </a:r>
            <a:endParaRPr lang="en-US" sz="2000" dirty="0"/>
          </a:p>
          <a:p>
            <a:r>
              <a:rPr lang="en-US" sz="2000" dirty="0"/>
              <a:t>Create ways to track decisions and their implementation, to ensure accountability and follow-through</a:t>
            </a:r>
          </a:p>
          <a:p>
            <a:r>
              <a:rPr lang="en-US" sz="2000" dirty="0"/>
              <a:t>Implement processes for meaningful (two-way) communication with stakeholders </a:t>
            </a:r>
          </a:p>
        </p:txBody>
      </p:sp>
      <p:sp>
        <p:nvSpPr>
          <p:cNvPr id="2" name="Title 1"/>
          <p:cNvSpPr>
            <a:spLocks noGrp="1"/>
          </p:cNvSpPr>
          <p:nvPr>
            <p:ph type="title"/>
          </p:nvPr>
        </p:nvSpPr>
        <p:spPr>
          <a:xfrm>
            <a:off x="449943" y="290286"/>
            <a:ext cx="8265885" cy="841827"/>
          </a:xfrm>
        </p:spPr>
        <p:txBody>
          <a:bodyPr>
            <a:noAutofit/>
          </a:bodyPr>
          <a:lstStyle/>
          <a:p>
            <a:r>
              <a:rPr lang="en-US" sz="3200" dirty="0" smtClean="0">
                <a:solidFill>
                  <a:srgbClr val="0070C0"/>
                </a:solidFill>
                <a:effectLst>
                  <a:outerShdw blurRad="38100" dist="38100" dir="2700000" algn="tl">
                    <a:srgbClr val="000000">
                      <a:alpha val="43137"/>
                    </a:srgbClr>
                  </a:outerShdw>
                </a:effectLst>
              </a:rPr>
              <a:t>Organizational </a:t>
            </a:r>
            <a:r>
              <a:rPr lang="en-US" sz="3200" dirty="0">
                <a:solidFill>
                  <a:srgbClr val="0070C0"/>
                </a:solidFill>
                <a:effectLst>
                  <a:outerShdw blurRad="38100" dist="38100" dir="2700000" algn="tl">
                    <a:srgbClr val="000000">
                      <a:alpha val="43137"/>
                    </a:srgbClr>
                  </a:outerShdw>
                </a:effectLst>
              </a:rPr>
              <a:t>governance</a:t>
            </a:r>
          </a:p>
        </p:txBody>
      </p:sp>
      <p:sp>
        <p:nvSpPr>
          <p:cNvPr id="4" name="Slide Number Placeholder 3"/>
          <p:cNvSpPr>
            <a:spLocks noGrp="1"/>
          </p:cNvSpPr>
          <p:nvPr>
            <p:ph type="sldNum" sz="quarter" idx="12"/>
          </p:nvPr>
        </p:nvSpPr>
        <p:spPr/>
        <p:txBody>
          <a:bodyPr/>
          <a:lstStyle/>
          <a:p>
            <a:fld id="{1AFB143B-4EFD-4953-A3AE-DCD0410FF083}" type="slidenum">
              <a:rPr lang="sv-SE" smtClean="0"/>
              <a:pPr/>
              <a:t>26</a:t>
            </a:fld>
            <a:endParaRPr lang="sv-SE"/>
          </a:p>
        </p:txBody>
      </p:sp>
    </p:spTree>
    <p:extLst>
      <p:ext uri="{BB962C8B-B14F-4D97-AF65-F5344CB8AC3E}">
        <p14:creationId xmlns="" xmlns:p14="http://schemas.microsoft.com/office/powerpoint/2010/main" val="3681454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62857" y="1161143"/>
            <a:ext cx="8323943" cy="5094514"/>
          </a:xfrm>
        </p:spPr>
        <p:txBody>
          <a:bodyPr>
            <a:noAutofit/>
          </a:bodyPr>
          <a:lstStyle/>
          <a:p>
            <a:r>
              <a:rPr lang="en-US" sz="2000" dirty="0"/>
              <a:t>ISO 26000 encourages users to identify and respond to members of vulnerable groups within their sphere of influence</a:t>
            </a:r>
          </a:p>
          <a:p>
            <a:r>
              <a:rPr lang="en-US" sz="2000" dirty="0"/>
              <a:t>Users should avoid complicity;  that is, avoid assisting those abusing others, and avoid benefiting directly from abuses committed by someone else</a:t>
            </a:r>
          </a:p>
          <a:p>
            <a:endParaRPr lang="en-US" sz="2000" b="1" dirty="0">
              <a:solidFill>
                <a:srgbClr val="0070C0"/>
              </a:solidFill>
            </a:endParaRPr>
          </a:p>
          <a:p>
            <a:pPr>
              <a:buNone/>
            </a:pPr>
            <a:r>
              <a:rPr lang="en-US" sz="2000" b="1" dirty="0">
                <a:solidFill>
                  <a:srgbClr val="0070C0"/>
                </a:solidFill>
              </a:rPr>
              <a:t>Some specific </a:t>
            </a:r>
            <a:r>
              <a:rPr lang="en-US" sz="2000" b="1" dirty="0" smtClean="0">
                <a:solidFill>
                  <a:srgbClr val="0070C0"/>
                </a:solidFill>
              </a:rPr>
              <a:t>ways to achieve improvement</a:t>
            </a:r>
            <a:r>
              <a:rPr lang="en-US" sz="2000" b="1" dirty="0">
                <a:solidFill>
                  <a:srgbClr val="0070C0"/>
                </a:solidFill>
              </a:rPr>
              <a:t>:</a:t>
            </a:r>
          </a:p>
          <a:p>
            <a:r>
              <a:rPr lang="en-US" sz="2000" dirty="0"/>
              <a:t>develop mechanisms for “due diligence”: ways to </a:t>
            </a:r>
            <a:r>
              <a:rPr lang="en-US" sz="2000" dirty="0" smtClean="0"/>
              <a:t>identify and </a:t>
            </a:r>
            <a:r>
              <a:rPr lang="en-US" sz="2000" dirty="0"/>
              <a:t>prevent actual or potential human rights damage resulting from your activities</a:t>
            </a:r>
          </a:p>
          <a:p>
            <a:r>
              <a:rPr lang="en-US" sz="2000" dirty="0"/>
              <a:t>examine the treatment of vulnerable groups in your context, such as: </a:t>
            </a:r>
            <a:r>
              <a:rPr lang="en-US" sz="2000" dirty="0" smtClean="0"/>
              <a:t>those historically discriminated against on the basis of race, ethnicity or religion; indigenous peoples; </a:t>
            </a:r>
            <a:r>
              <a:rPr lang="en-US" sz="2000" dirty="0"/>
              <a:t>girls and </a:t>
            </a:r>
            <a:r>
              <a:rPr lang="en-US" sz="2000" dirty="0" smtClean="0"/>
              <a:t>women, </a:t>
            </a:r>
            <a:r>
              <a:rPr lang="en-US" sz="2000" dirty="0"/>
              <a:t>people with disabilities, </a:t>
            </a:r>
            <a:r>
              <a:rPr lang="en-US" sz="2000" dirty="0" smtClean="0"/>
              <a:t>migrants</a:t>
            </a:r>
            <a:r>
              <a:rPr lang="en-US" sz="2000" dirty="0"/>
              <a:t>, etc.</a:t>
            </a:r>
          </a:p>
          <a:p>
            <a:r>
              <a:rPr lang="en-US" sz="2000" dirty="0"/>
              <a:t>provide remedy and grievance procedures</a:t>
            </a:r>
            <a:endParaRPr lang="en-US" sz="2000" dirty="0">
              <a:solidFill>
                <a:schemeClr val="tx2">
                  <a:lumMod val="75000"/>
                </a:schemeClr>
              </a:solidFill>
            </a:endParaRPr>
          </a:p>
        </p:txBody>
      </p:sp>
      <p:sp>
        <p:nvSpPr>
          <p:cNvPr id="2" name="Title 1"/>
          <p:cNvSpPr>
            <a:spLocks noGrp="1"/>
          </p:cNvSpPr>
          <p:nvPr>
            <p:ph type="title"/>
          </p:nvPr>
        </p:nvSpPr>
        <p:spPr>
          <a:xfrm>
            <a:off x="508000" y="319314"/>
            <a:ext cx="8178800" cy="870856"/>
          </a:xfrm>
        </p:spPr>
        <p:txBody>
          <a:bodyPr vert="horz" lIns="91440" tIns="45720" rIns="91440" bIns="45720" rtlCol="0" anchor="ctr">
            <a:noAutofit/>
          </a:bodyPr>
          <a:lstStyle/>
          <a:p>
            <a:r>
              <a:rPr lang="en-US" sz="3200" dirty="0" smtClean="0">
                <a:solidFill>
                  <a:srgbClr val="0070C0"/>
                </a:solidFill>
                <a:effectLst>
                  <a:outerShdw blurRad="38100" dist="38100" dir="2700000" algn="tl">
                    <a:srgbClr val="000000">
                      <a:alpha val="43137"/>
                    </a:srgbClr>
                  </a:outerShdw>
                </a:effectLst>
              </a:rPr>
              <a:t>Human </a:t>
            </a:r>
            <a:r>
              <a:rPr lang="en-US" sz="3200" dirty="0">
                <a:solidFill>
                  <a:srgbClr val="0070C0"/>
                </a:solidFill>
                <a:effectLst>
                  <a:outerShdw blurRad="38100" dist="38100" dir="2700000" algn="tl">
                    <a:srgbClr val="000000">
                      <a:alpha val="43137"/>
                    </a:srgbClr>
                  </a:outerShdw>
                </a:effectLst>
              </a:rPr>
              <a:t>rights</a:t>
            </a:r>
          </a:p>
        </p:txBody>
      </p:sp>
      <p:sp>
        <p:nvSpPr>
          <p:cNvPr id="4" name="Slide Number Placeholder 3"/>
          <p:cNvSpPr>
            <a:spLocks noGrp="1"/>
          </p:cNvSpPr>
          <p:nvPr>
            <p:ph type="sldNum" sz="quarter" idx="12"/>
          </p:nvPr>
        </p:nvSpPr>
        <p:spPr/>
        <p:txBody>
          <a:bodyPr/>
          <a:lstStyle/>
          <a:p>
            <a:fld id="{1AFB143B-4EFD-4953-A3AE-DCD0410FF083}" type="slidenum">
              <a:rPr lang="sv-SE" smtClean="0"/>
              <a:pPr/>
              <a:t>27</a:t>
            </a:fld>
            <a:endParaRPr lang="sv-SE"/>
          </a:p>
        </p:txBody>
      </p:sp>
    </p:spTree>
    <p:extLst>
      <p:ext uri="{BB962C8B-B14F-4D97-AF65-F5344CB8AC3E}">
        <p14:creationId xmlns="" xmlns:p14="http://schemas.microsoft.com/office/powerpoint/2010/main" val="2076253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1132114"/>
            <a:ext cx="8073571" cy="5428343"/>
          </a:xfrm>
        </p:spPr>
        <p:txBody>
          <a:bodyPr>
            <a:normAutofit fontScale="62500" lnSpcReduction="20000"/>
          </a:bodyPr>
          <a:lstStyle/>
          <a:p>
            <a:r>
              <a:rPr lang="en-US" sz="2900" dirty="0"/>
              <a:t>Everyone should be able to earn a living wage through freely chosen </a:t>
            </a:r>
            <a:r>
              <a:rPr lang="en-US" sz="2900" dirty="0" smtClean="0"/>
              <a:t>work</a:t>
            </a:r>
          </a:p>
          <a:p>
            <a:r>
              <a:rPr lang="en-US" sz="2900" dirty="0" smtClean="0"/>
              <a:t>All </a:t>
            </a:r>
            <a:r>
              <a:rPr lang="en-US" sz="2900" dirty="0"/>
              <a:t>workers should experience </a:t>
            </a:r>
            <a:r>
              <a:rPr lang="en-US" sz="2900" dirty="0" smtClean="0"/>
              <a:t>just &amp; favorable </a:t>
            </a:r>
            <a:r>
              <a:rPr lang="en-US" sz="2900" dirty="0"/>
              <a:t>conditions at work</a:t>
            </a:r>
          </a:p>
          <a:p>
            <a:r>
              <a:rPr lang="en-US" sz="2900" dirty="0"/>
              <a:t>Responsibility goes beyond workplaces that an organization owns or directly controls</a:t>
            </a:r>
          </a:p>
          <a:p>
            <a:endParaRPr lang="en-US" sz="2900" dirty="0">
              <a:solidFill>
                <a:srgbClr val="0070C0"/>
              </a:solidFill>
            </a:endParaRPr>
          </a:p>
          <a:p>
            <a:pPr>
              <a:buNone/>
            </a:pPr>
            <a:r>
              <a:rPr lang="en-US" sz="2900" b="1" dirty="0">
                <a:solidFill>
                  <a:srgbClr val="0070C0"/>
                </a:solidFill>
              </a:rPr>
              <a:t>Some specific </a:t>
            </a:r>
            <a:r>
              <a:rPr lang="en-US" sz="2900" b="1" dirty="0" smtClean="0">
                <a:solidFill>
                  <a:srgbClr val="0070C0"/>
                </a:solidFill>
              </a:rPr>
              <a:t>ways to achieve improvement:</a:t>
            </a:r>
          </a:p>
          <a:p>
            <a:pPr>
              <a:buNone/>
            </a:pPr>
            <a:endParaRPr lang="en-US" sz="2900" b="1" dirty="0">
              <a:solidFill>
                <a:srgbClr val="0070C0"/>
              </a:solidFill>
            </a:endParaRPr>
          </a:p>
          <a:p>
            <a:r>
              <a:rPr lang="en-US" sz="2900" dirty="0" smtClean="0"/>
              <a:t>Eliminate forced </a:t>
            </a:r>
            <a:r>
              <a:rPr lang="en-US" sz="2900" dirty="0" err="1" smtClean="0"/>
              <a:t>labour</a:t>
            </a:r>
            <a:r>
              <a:rPr lang="en-US" sz="2900" dirty="0" smtClean="0"/>
              <a:t>, child </a:t>
            </a:r>
            <a:r>
              <a:rPr lang="en-US" sz="2900" dirty="0" err="1" smtClean="0"/>
              <a:t>labour</a:t>
            </a:r>
            <a:r>
              <a:rPr lang="en-US" sz="2900" dirty="0" smtClean="0"/>
              <a:t> and slavery</a:t>
            </a:r>
          </a:p>
          <a:p>
            <a:r>
              <a:rPr lang="en-US" sz="2900" dirty="0" smtClean="0"/>
              <a:t>Don’t do business with anyone who uses unfair or abusive </a:t>
            </a:r>
            <a:r>
              <a:rPr lang="en-US" sz="2900" dirty="0" err="1" smtClean="0"/>
              <a:t>labour</a:t>
            </a:r>
            <a:r>
              <a:rPr lang="en-US" sz="2900" dirty="0" smtClean="0"/>
              <a:t> practices</a:t>
            </a:r>
            <a:endParaRPr lang="en-US" sz="2900" dirty="0">
              <a:solidFill>
                <a:srgbClr val="008000"/>
              </a:solidFill>
            </a:endParaRPr>
          </a:p>
          <a:p>
            <a:r>
              <a:rPr lang="en-US" sz="2900" dirty="0"/>
              <a:t>Comply with laws and regulations on </a:t>
            </a:r>
            <a:r>
              <a:rPr lang="en-US" sz="2900" dirty="0" smtClean="0"/>
              <a:t>workers’ rights, including the right to organize and be represented by unions</a:t>
            </a:r>
          </a:p>
          <a:p>
            <a:r>
              <a:rPr lang="en-US" sz="2900" dirty="0" smtClean="0"/>
              <a:t>Provide </a:t>
            </a:r>
            <a:r>
              <a:rPr lang="en-US" sz="2900" dirty="0"/>
              <a:t>safety equipment and </a:t>
            </a:r>
            <a:r>
              <a:rPr lang="en-US" sz="2900" dirty="0" smtClean="0"/>
              <a:t>training</a:t>
            </a:r>
          </a:p>
          <a:p>
            <a:r>
              <a:rPr lang="en-US" sz="2900" dirty="0" smtClean="0"/>
              <a:t>Provide grievance procedures for workers</a:t>
            </a:r>
          </a:p>
          <a:p>
            <a:endParaRPr lang="en-US" sz="2900" dirty="0" smtClean="0"/>
          </a:p>
          <a:p>
            <a:pPr>
              <a:buNone/>
            </a:pPr>
            <a:r>
              <a:rPr lang="en-US" sz="2900" i="1" dirty="0" smtClean="0"/>
              <a:t>NOTE:  The International </a:t>
            </a:r>
            <a:r>
              <a:rPr lang="en-US" sz="2900" i="1" dirty="0" err="1" smtClean="0"/>
              <a:t>Labour</a:t>
            </a:r>
            <a:r>
              <a:rPr lang="en-US" sz="2900" i="1" dirty="0" smtClean="0"/>
              <a:t> Organization (ILO) provides the most comprehensive information and guidance  on global </a:t>
            </a:r>
            <a:r>
              <a:rPr lang="en-US" sz="2900" i="1" dirty="0" err="1" smtClean="0"/>
              <a:t>labour</a:t>
            </a:r>
            <a:r>
              <a:rPr lang="en-US" sz="2900" i="1" dirty="0" smtClean="0"/>
              <a:t> issues</a:t>
            </a:r>
          </a:p>
          <a:p>
            <a:pPr>
              <a:buNone/>
            </a:pPr>
            <a:endParaRPr lang="en-US" sz="2600" dirty="0" smtClean="0"/>
          </a:p>
          <a:p>
            <a:r>
              <a:rPr lang="en-US" sz="1900" dirty="0" smtClean="0">
                <a:solidFill>
                  <a:srgbClr val="008000"/>
                </a:solidFill>
              </a:rPr>
              <a:t>Source: ISO 26000:2010, 6.3  </a:t>
            </a:r>
          </a:p>
        </p:txBody>
      </p:sp>
      <p:sp>
        <p:nvSpPr>
          <p:cNvPr id="2" name="Title 1"/>
          <p:cNvSpPr>
            <a:spLocks noGrp="1"/>
          </p:cNvSpPr>
          <p:nvPr>
            <p:ph type="title"/>
          </p:nvPr>
        </p:nvSpPr>
        <p:spPr>
          <a:xfrm>
            <a:off x="628650" y="319314"/>
            <a:ext cx="8235950" cy="914399"/>
          </a:xfrm>
        </p:spPr>
        <p:txBody>
          <a:bodyPr>
            <a:noAutofit/>
          </a:bodyPr>
          <a:lstStyle/>
          <a:p>
            <a:r>
              <a:rPr lang="en-US" sz="3200" dirty="0" err="1" smtClean="0">
                <a:solidFill>
                  <a:srgbClr val="0070C0"/>
                </a:solidFill>
                <a:effectLst>
                  <a:outerShdw blurRad="38100" dist="38100" dir="2700000" algn="tl">
                    <a:srgbClr val="000000">
                      <a:alpha val="43137"/>
                    </a:srgbClr>
                  </a:outerShdw>
                </a:effectLst>
              </a:rPr>
              <a:t>Labour</a:t>
            </a:r>
            <a:r>
              <a:rPr lang="en-US" sz="3200" dirty="0" smtClean="0">
                <a:solidFill>
                  <a:srgbClr val="0070C0"/>
                </a:solidFill>
                <a:effectLst>
                  <a:outerShdw blurRad="38100" dist="38100" dir="2700000" algn="tl">
                    <a:srgbClr val="000000">
                      <a:alpha val="43137"/>
                    </a:srgbClr>
                  </a:outerShdw>
                </a:effectLst>
              </a:rPr>
              <a:t> </a:t>
            </a:r>
            <a:r>
              <a:rPr lang="en-US" sz="3200" dirty="0">
                <a:solidFill>
                  <a:srgbClr val="0070C0"/>
                </a:solidFill>
                <a:effectLst>
                  <a:outerShdw blurRad="38100" dist="38100" dir="2700000" algn="tl">
                    <a:srgbClr val="000000">
                      <a:alpha val="43137"/>
                    </a:srgbClr>
                  </a:outerShdw>
                </a:effectLst>
              </a:rPr>
              <a:t>practices</a:t>
            </a:r>
          </a:p>
        </p:txBody>
      </p:sp>
      <p:sp>
        <p:nvSpPr>
          <p:cNvPr id="4" name="Slide Number Placeholder 3"/>
          <p:cNvSpPr>
            <a:spLocks noGrp="1"/>
          </p:cNvSpPr>
          <p:nvPr>
            <p:ph type="sldNum" sz="quarter" idx="12"/>
          </p:nvPr>
        </p:nvSpPr>
        <p:spPr/>
        <p:txBody>
          <a:bodyPr/>
          <a:lstStyle/>
          <a:p>
            <a:fld id="{1AFB143B-4EFD-4953-A3AE-DCD0410FF083}" type="slidenum">
              <a:rPr lang="sv-SE" smtClean="0"/>
              <a:pPr/>
              <a:t>28</a:t>
            </a:fld>
            <a:endParaRPr lang="sv-SE"/>
          </a:p>
        </p:txBody>
      </p:sp>
    </p:spTree>
    <p:extLst>
      <p:ext uri="{BB962C8B-B14F-4D97-AF65-F5344CB8AC3E}">
        <p14:creationId xmlns="" xmlns:p14="http://schemas.microsoft.com/office/powerpoint/2010/main" val="2035031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46743" y="1074057"/>
            <a:ext cx="8476343" cy="5428343"/>
          </a:xfrm>
        </p:spPr>
        <p:txBody>
          <a:bodyPr>
            <a:normAutofit/>
          </a:bodyPr>
          <a:lstStyle/>
          <a:p>
            <a:pPr>
              <a:buNone/>
            </a:pPr>
            <a:r>
              <a:rPr lang="en-US" sz="2000" dirty="0" smtClean="0"/>
              <a:t>  The Environment refers to the entire world of nature, within which all life on earth is inter-connected.  Our relationship with the Earth’s climate is an obvious example of this inter-connection.</a:t>
            </a:r>
          </a:p>
          <a:p>
            <a:pPr>
              <a:buNone/>
            </a:pPr>
            <a:endParaRPr lang="en-US" sz="2000" dirty="0" smtClean="0">
              <a:solidFill>
                <a:srgbClr val="002060"/>
              </a:solidFill>
            </a:endParaRPr>
          </a:p>
          <a:p>
            <a:pPr>
              <a:buNone/>
            </a:pPr>
            <a:r>
              <a:rPr lang="en-US" sz="2000" b="1" dirty="0" smtClean="0">
                <a:solidFill>
                  <a:srgbClr val="0070C0"/>
                </a:solidFill>
              </a:rPr>
              <a:t>Some specific ways to achieve improvement</a:t>
            </a:r>
            <a:r>
              <a:rPr lang="en-US" sz="2000" b="1" dirty="0">
                <a:solidFill>
                  <a:srgbClr val="0070C0"/>
                </a:solidFill>
              </a:rPr>
              <a:t>:</a:t>
            </a:r>
          </a:p>
          <a:p>
            <a:r>
              <a:rPr lang="en-US" sz="2000" dirty="0" smtClean="0"/>
              <a:t>Reduce or prevent pollution, including greenhouse gases; </a:t>
            </a:r>
            <a:r>
              <a:rPr lang="en-US" sz="2000" dirty="0"/>
              <a:t>reduce emissions of pollutants into the air, water and soil as much as possible</a:t>
            </a:r>
          </a:p>
          <a:p>
            <a:r>
              <a:rPr lang="en-US" sz="2000" dirty="0"/>
              <a:t>Practice green procurement – evaluate suppliers of goods and services on their environmental impacts</a:t>
            </a:r>
            <a:endParaRPr lang="en-US" sz="2000" b="1" dirty="0">
              <a:solidFill>
                <a:srgbClr val="FF0000"/>
              </a:solidFill>
            </a:endParaRPr>
          </a:p>
          <a:p>
            <a:r>
              <a:rPr lang="en-US" sz="2000" dirty="0"/>
              <a:t>Use sustainable, renewable resources whenever possible</a:t>
            </a:r>
          </a:p>
          <a:p>
            <a:r>
              <a:rPr lang="en-US" sz="2000" dirty="0"/>
              <a:t>Conserve water in </a:t>
            </a:r>
            <a:r>
              <a:rPr lang="en-US" sz="2000" dirty="0" smtClean="0"/>
              <a:t>operations; fresh water is a finite resource</a:t>
            </a:r>
            <a:endParaRPr lang="en-US" sz="2000" dirty="0"/>
          </a:p>
          <a:p>
            <a:r>
              <a:rPr lang="en-US" sz="2000" dirty="0" smtClean="0"/>
              <a:t>Practice a circular economy </a:t>
            </a:r>
            <a:r>
              <a:rPr lang="en-US" sz="2000" dirty="0"/>
              <a:t>life-cycle </a:t>
            </a:r>
            <a:r>
              <a:rPr lang="en-US" sz="2000" dirty="0" smtClean="0"/>
              <a:t>approach, including waste disposal </a:t>
            </a:r>
            <a:r>
              <a:rPr lang="en-US" sz="2000" dirty="0"/>
              <a:t>– aim to reduce waste, re-use products or components, and re-cycle materials</a:t>
            </a:r>
          </a:p>
          <a:p>
            <a:endParaRPr lang="en-US" sz="2400" dirty="0"/>
          </a:p>
        </p:txBody>
      </p:sp>
      <p:sp>
        <p:nvSpPr>
          <p:cNvPr id="2" name="Title 1"/>
          <p:cNvSpPr>
            <a:spLocks noGrp="1"/>
          </p:cNvSpPr>
          <p:nvPr>
            <p:ph type="title"/>
          </p:nvPr>
        </p:nvSpPr>
        <p:spPr>
          <a:xfrm>
            <a:off x="522514" y="365127"/>
            <a:ext cx="7992836" cy="766987"/>
          </a:xfrm>
        </p:spPr>
        <p:txBody>
          <a:bodyPr>
            <a:normAutofit/>
          </a:bodyPr>
          <a:lstStyle/>
          <a:p>
            <a:r>
              <a:rPr lang="en-US" sz="3200" dirty="0" smtClean="0">
                <a:solidFill>
                  <a:srgbClr val="0070C0"/>
                </a:solidFill>
                <a:effectLst>
                  <a:outerShdw blurRad="38100" dist="38100" dir="2700000" algn="tl">
                    <a:srgbClr val="000000">
                      <a:alpha val="43137"/>
                    </a:srgbClr>
                  </a:outerShdw>
                </a:effectLst>
              </a:rPr>
              <a:t>The Environment</a:t>
            </a:r>
            <a:r>
              <a:rPr lang="en-US" sz="3200" b="1" dirty="0" smtClean="0">
                <a:effectLst>
                  <a:outerShdw blurRad="38100" dist="38100" dir="2700000" algn="tl">
                    <a:srgbClr val="000000">
                      <a:alpha val="43137"/>
                    </a:srgbClr>
                  </a:outerShdw>
                </a:effectLst>
              </a:rPr>
              <a:t> </a:t>
            </a:r>
            <a:endParaRPr lang="en-US" sz="3200" dirty="0">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1AFB143B-4EFD-4953-A3AE-DCD0410FF083}" type="slidenum">
              <a:rPr lang="sv-SE" smtClean="0"/>
              <a:pPr/>
              <a:t>29</a:t>
            </a:fld>
            <a:endParaRPr lang="sv-SE"/>
          </a:p>
        </p:txBody>
      </p:sp>
    </p:spTree>
    <p:extLst>
      <p:ext uri="{BB962C8B-B14F-4D97-AF65-F5344CB8AC3E}">
        <p14:creationId xmlns="" xmlns:p14="http://schemas.microsoft.com/office/powerpoint/2010/main" val="371988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54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Contents</a:t>
            </a:r>
            <a:endParaRPr sz="5400"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 Placeholder 4"/>
          <p:cNvSpPr>
            <a:spLocks noGrp="1"/>
          </p:cNvSpPr>
          <p:nvPr>
            <p:ph sz="half" idx="4294967295"/>
          </p:nvPr>
        </p:nvSpPr>
        <p:spPr>
          <a:xfrm>
            <a:off x="682626" y="1277938"/>
            <a:ext cx="7677604" cy="4572000"/>
          </a:xfrm>
          <a:solidFill>
            <a:schemeClr val="accent4">
              <a:lumMod val="60000"/>
              <a:lumOff val="40000"/>
            </a:schemeClr>
          </a:solidFill>
        </p:spPr>
        <p:txBody>
          <a:bodyPr>
            <a:normAutofit fontScale="85000" lnSpcReduction="10000"/>
          </a:bodyPr>
          <a:lstStyle/>
          <a:p>
            <a:pPr marL="624078" indent="-514350">
              <a:buNone/>
            </a:pPr>
            <a:endParaRPr lang="en-US" sz="2800" dirty="0" smtClean="0"/>
          </a:p>
          <a:p>
            <a:pPr marL="624078" indent="-514350">
              <a:buNone/>
            </a:pPr>
            <a:r>
              <a:rPr lang="en-US" sz="2800" dirty="0" smtClean="0"/>
              <a:t>Part One	 </a:t>
            </a:r>
            <a:r>
              <a:rPr lang="en-US" sz="2800" i="1" dirty="0" smtClean="0"/>
              <a:t>Slides 4-34</a:t>
            </a:r>
          </a:p>
          <a:p>
            <a:pPr marL="624078" indent="-514350">
              <a:buNone/>
            </a:pPr>
            <a:r>
              <a:rPr lang="en-US" sz="2800" dirty="0" smtClean="0"/>
              <a:t>    1. Introduction</a:t>
            </a:r>
          </a:p>
          <a:p>
            <a:pPr>
              <a:buNone/>
            </a:pPr>
            <a:r>
              <a:rPr lang="en-US" sz="2800" dirty="0" smtClean="0"/>
              <a:t>	 2. About ISO 26000 </a:t>
            </a:r>
          </a:p>
          <a:p>
            <a:pPr>
              <a:buNone/>
            </a:pPr>
            <a:r>
              <a:rPr lang="en-US" sz="2800" dirty="0" smtClean="0"/>
              <a:t>	 3</a:t>
            </a:r>
            <a:r>
              <a:rPr lang="en-US" sz="2800" dirty="0"/>
              <a:t>. The core </a:t>
            </a:r>
            <a:r>
              <a:rPr lang="en-US" sz="2800" dirty="0" smtClean="0"/>
              <a:t>content of ISO 26000</a:t>
            </a:r>
          </a:p>
          <a:p>
            <a:pPr>
              <a:buNone/>
            </a:pPr>
            <a:endParaRPr lang="en-US" sz="2800" dirty="0" smtClean="0"/>
          </a:p>
          <a:p>
            <a:pPr marL="0" indent="0">
              <a:spcBef>
                <a:spcPts val="0"/>
              </a:spcBef>
              <a:buClr>
                <a:srgbClr val="00B050"/>
              </a:buClr>
              <a:buSzPct val="100000"/>
              <a:buNone/>
            </a:pPr>
            <a:r>
              <a:rPr lang="en-US" sz="2800" dirty="0" smtClean="0"/>
              <a:t>Part Two        </a:t>
            </a:r>
            <a:r>
              <a:rPr lang="en-US" sz="2800" i="1" dirty="0" smtClean="0"/>
              <a:t>Slides 35-63</a:t>
            </a:r>
          </a:p>
          <a:p>
            <a:pPr marL="624078" indent="-514350">
              <a:buAutoNum type="arabicPeriod"/>
            </a:pPr>
            <a:r>
              <a:rPr lang="en-US" sz="2800" dirty="0" smtClean="0"/>
              <a:t>1.  Stakeholder engagement</a:t>
            </a:r>
          </a:p>
          <a:p>
            <a:pPr marL="624078" indent="-514350">
              <a:buAutoNum type="arabicPeriod"/>
            </a:pPr>
            <a:r>
              <a:rPr lang="en-US" sz="2800" dirty="0" smtClean="0"/>
              <a:t>2.  Implementation  of ISO 26000</a:t>
            </a:r>
          </a:p>
          <a:p>
            <a:pPr marL="624078" indent="-514350">
              <a:buAutoNum type="arabicPeriod"/>
            </a:pPr>
            <a:r>
              <a:rPr lang="en-US" sz="2800" dirty="0" smtClean="0"/>
              <a:t>3.  Reporting and claims of using ISO 26000</a:t>
            </a:r>
          </a:p>
          <a:p>
            <a:pPr marL="624078" indent="-514350">
              <a:buAutoNum type="arabicPeriod"/>
            </a:pPr>
            <a:r>
              <a:rPr lang="en-US" sz="2800" dirty="0" smtClean="0"/>
              <a:t>4.  Additional information and resources</a:t>
            </a:r>
          </a:p>
          <a:p>
            <a:pPr>
              <a:buNone/>
            </a:pPr>
            <a:r>
              <a:rPr lang="en-US" sz="2800" dirty="0" smtClean="0"/>
              <a:t>     </a:t>
            </a:r>
            <a:endParaRPr lang="en-US" sz="2800" dirty="0"/>
          </a:p>
          <a:p>
            <a:pPr>
              <a:buFont typeface="Wingdings" pitchFamily="2" charset="2"/>
              <a:buChar char="ü"/>
            </a:pPr>
            <a:endParaRPr lang="en-US" dirty="0"/>
          </a:p>
        </p:txBody>
      </p:sp>
      <p:sp>
        <p:nvSpPr>
          <p:cNvPr id="6" name="Slide Number Placeholder 5"/>
          <p:cNvSpPr>
            <a:spLocks noGrp="1"/>
          </p:cNvSpPr>
          <p:nvPr>
            <p:ph type="sldNum" sz="quarter" idx="12"/>
          </p:nvPr>
        </p:nvSpPr>
        <p:spPr>
          <a:xfrm>
            <a:off x="8432801" y="5617029"/>
            <a:ext cx="420574" cy="464457"/>
          </a:xfrm>
        </p:spPr>
        <p:txBody>
          <a:bodyPr/>
          <a:lstStyle/>
          <a:p>
            <a:fld id="{A46CAD8F-DD54-4D6D-9735-CBA73947F50C}" type="slidenum">
              <a:rPr lang="sv-SE" smtClean="0"/>
              <a:pPr/>
              <a:t>3</a:t>
            </a:fld>
            <a:endParaRPr lang="sv-SE" dirty="0"/>
          </a:p>
        </p:txBody>
      </p:sp>
    </p:spTree>
    <p:extLst>
      <p:ext uri="{BB962C8B-B14F-4D97-AF65-F5344CB8AC3E}">
        <p14:creationId xmlns="" xmlns:p14="http://schemas.microsoft.com/office/powerpoint/2010/main" val="10104037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91885" y="1204686"/>
            <a:ext cx="8316685" cy="5334227"/>
          </a:xfrm>
        </p:spPr>
        <p:txBody>
          <a:bodyPr>
            <a:normAutofit fontScale="92500" lnSpcReduction="10000"/>
          </a:bodyPr>
          <a:lstStyle/>
          <a:p>
            <a:pPr marL="0" indent="0">
              <a:lnSpc>
                <a:spcPct val="110000"/>
              </a:lnSpc>
              <a:spcBef>
                <a:spcPts val="0"/>
              </a:spcBef>
              <a:buNone/>
            </a:pPr>
            <a:r>
              <a:rPr lang="en-US" sz="2400" dirty="0" smtClean="0"/>
              <a:t>Implementing fair operating practices can help to establish good working relationships with others who also value fair operating practices, also known as “fair business practices”</a:t>
            </a:r>
          </a:p>
          <a:p>
            <a:pPr marL="0" indent="0">
              <a:lnSpc>
                <a:spcPct val="110000"/>
              </a:lnSpc>
              <a:spcBef>
                <a:spcPts val="0"/>
              </a:spcBef>
              <a:buNone/>
            </a:pPr>
            <a:endParaRPr lang="en-US" sz="2400" dirty="0" smtClean="0">
              <a:solidFill>
                <a:srgbClr val="002060"/>
              </a:solidFill>
            </a:endParaRPr>
          </a:p>
          <a:p>
            <a:pPr marL="0" indent="0">
              <a:lnSpc>
                <a:spcPct val="110000"/>
              </a:lnSpc>
              <a:spcBef>
                <a:spcPts val="0"/>
              </a:spcBef>
              <a:buNone/>
            </a:pPr>
            <a:r>
              <a:rPr lang="en-US" sz="2400" b="1" dirty="0" smtClean="0">
                <a:solidFill>
                  <a:srgbClr val="0070C0"/>
                </a:solidFill>
              </a:rPr>
              <a:t>Some </a:t>
            </a:r>
            <a:r>
              <a:rPr lang="en-US" sz="2400" b="1" dirty="0">
                <a:solidFill>
                  <a:srgbClr val="0070C0"/>
                </a:solidFill>
              </a:rPr>
              <a:t>specific </a:t>
            </a:r>
            <a:r>
              <a:rPr lang="en-US" sz="2400" b="1" dirty="0" smtClean="0">
                <a:solidFill>
                  <a:srgbClr val="0070C0"/>
                </a:solidFill>
              </a:rPr>
              <a:t>ways to achieve improvement</a:t>
            </a:r>
            <a:r>
              <a:rPr lang="en-US" sz="2400" b="1" dirty="0">
                <a:solidFill>
                  <a:srgbClr val="0070C0"/>
                </a:solidFill>
              </a:rPr>
              <a:t>:</a:t>
            </a:r>
          </a:p>
          <a:p>
            <a:r>
              <a:rPr lang="en-US" sz="2400" dirty="0"/>
              <a:t>Practice honesty – don’t ask for or accept bribes; don’t attempt to break laws through use of political influence</a:t>
            </a:r>
          </a:p>
          <a:p>
            <a:r>
              <a:rPr lang="en-US" sz="2400" dirty="0"/>
              <a:t>Respect property rights; pay fair compensation for property you acquire or use</a:t>
            </a:r>
          </a:p>
          <a:p>
            <a:r>
              <a:rPr lang="en-US" sz="2400" dirty="0"/>
              <a:t>Treat suppliers and customers/consumers fairly, including prompt payment of bills and prompt attention to problems</a:t>
            </a:r>
          </a:p>
          <a:p>
            <a:r>
              <a:rPr lang="en-US" sz="2400" dirty="0"/>
              <a:t>Examine your value chain/supply chain, and be sure you are paying enough to enable your suppliers to fulfill their own social responsibilities</a:t>
            </a:r>
          </a:p>
        </p:txBody>
      </p:sp>
      <p:sp>
        <p:nvSpPr>
          <p:cNvPr id="2" name="Title 1"/>
          <p:cNvSpPr>
            <a:spLocks noGrp="1"/>
          </p:cNvSpPr>
          <p:nvPr>
            <p:ph type="title"/>
          </p:nvPr>
        </p:nvSpPr>
        <p:spPr>
          <a:xfrm>
            <a:off x="406400" y="250826"/>
            <a:ext cx="8108950" cy="1113517"/>
          </a:xfrm>
        </p:spPr>
        <p:txBody>
          <a:bodyPr>
            <a:normAutofit/>
          </a:bodyPr>
          <a:lstStyle/>
          <a:p>
            <a:r>
              <a:rPr lang="en-US" sz="3200" dirty="0" smtClean="0">
                <a:solidFill>
                  <a:srgbClr val="0070C0"/>
                </a:solidFill>
                <a:effectLst>
                  <a:outerShdw blurRad="38100" dist="38100" dir="2700000" algn="tl">
                    <a:srgbClr val="000000">
                      <a:alpha val="43137"/>
                    </a:srgbClr>
                  </a:outerShdw>
                </a:effectLst>
              </a:rPr>
              <a:t>Fair </a:t>
            </a:r>
            <a:r>
              <a:rPr lang="en-US" sz="3200" dirty="0">
                <a:solidFill>
                  <a:srgbClr val="0070C0"/>
                </a:solidFill>
                <a:effectLst>
                  <a:outerShdw blurRad="38100" dist="38100" dir="2700000" algn="tl">
                    <a:srgbClr val="000000">
                      <a:alpha val="43137"/>
                    </a:srgbClr>
                  </a:outerShdw>
                </a:effectLst>
              </a:rPr>
              <a:t>operating practices</a:t>
            </a:r>
          </a:p>
        </p:txBody>
      </p:sp>
      <p:sp>
        <p:nvSpPr>
          <p:cNvPr id="5" name="Slide Number Placeholder 4"/>
          <p:cNvSpPr>
            <a:spLocks noGrp="1"/>
          </p:cNvSpPr>
          <p:nvPr>
            <p:ph type="sldNum" sz="quarter" idx="12"/>
          </p:nvPr>
        </p:nvSpPr>
        <p:spPr>
          <a:xfrm>
            <a:off x="8432800" y="6407944"/>
            <a:ext cx="435430" cy="365125"/>
          </a:xfrm>
        </p:spPr>
        <p:txBody>
          <a:bodyPr/>
          <a:lstStyle/>
          <a:p>
            <a:fld id="{1AFB143B-4EFD-4953-A3AE-DCD0410FF083}" type="slidenum">
              <a:rPr lang="sv-SE" smtClean="0"/>
              <a:pPr/>
              <a:t>30</a:t>
            </a:fld>
            <a:endParaRPr lang="sv-SE" dirty="0"/>
          </a:p>
        </p:txBody>
      </p:sp>
    </p:spTree>
    <p:extLst>
      <p:ext uri="{BB962C8B-B14F-4D97-AF65-F5344CB8AC3E}">
        <p14:creationId xmlns="" xmlns:p14="http://schemas.microsoft.com/office/powerpoint/2010/main" val="41673602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06401" y="1146629"/>
            <a:ext cx="8280400" cy="5177972"/>
          </a:xfrm>
        </p:spPr>
        <p:txBody>
          <a:bodyPr>
            <a:noAutofit/>
          </a:bodyPr>
          <a:lstStyle/>
          <a:p>
            <a:pPr marL="0" indent="0">
              <a:spcBef>
                <a:spcPts val="0"/>
              </a:spcBef>
              <a:buNone/>
            </a:pPr>
            <a:r>
              <a:rPr lang="en-US" sz="2000" dirty="0" smtClean="0"/>
              <a:t>Consumers purchase items for their own private use. Whether these items are necessary services, such as water, electricity or medical care, or discretionary choices, the principles of social responsibility apply to the producers and vendors.</a:t>
            </a:r>
          </a:p>
          <a:p>
            <a:pPr marL="0" indent="0">
              <a:spcBef>
                <a:spcPts val="0"/>
              </a:spcBef>
              <a:buNone/>
            </a:pPr>
            <a:endParaRPr lang="en-US" sz="2400" b="1" dirty="0" smtClean="0">
              <a:solidFill>
                <a:srgbClr val="0070C0"/>
              </a:solidFill>
            </a:endParaRPr>
          </a:p>
          <a:p>
            <a:pPr>
              <a:buNone/>
            </a:pPr>
            <a:r>
              <a:rPr lang="en-US" sz="2000" b="1" dirty="0" smtClean="0">
                <a:solidFill>
                  <a:srgbClr val="0070C0"/>
                </a:solidFill>
              </a:rPr>
              <a:t>Some </a:t>
            </a:r>
            <a:r>
              <a:rPr lang="en-US" sz="2000" b="1" dirty="0">
                <a:solidFill>
                  <a:srgbClr val="0070C0"/>
                </a:solidFill>
              </a:rPr>
              <a:t>specific </a:t>
            </a:r>
            <a:r>
              <a:rPr lang="en-US" sz="2000" b="1" dirty="0" smtClean="0">
                <a:solidFill>
                  <a:srgbClr val="0070C0"/>
                </a:solidFill>
              </a:rPr>
              <a:t>ways to achieve improvement:</a:t>
            </a:r>
            <a:endParaRPr lang="en-US" sz="2000" b="1" dirty="0">
              <a:solidFill>
                <a:srgbClr val="0070C0"/>
              </a:solidFill>
            </a:endParaRPr>
          </a:p>
          <a:p>
            <a:r>
              <a:rPr lang="en-US" sz="2000" dirty="0"/>
              <a:t>Protect consumers’ health and safety; design and test products to ensure this</a:t>
            </a:r>
          </a:p>
          <a:p>
            <a:r>
              <a:rPr lang="en-US" sz="2000" dirty="0" smtClean="0"/>
              <a:t>Minimize negative </a:t>
            </a:r>
            <a:r>
              <a:rPr lang="en-US" sz="2000" dirty="0"/>
              <a:t>health and environmental impacts of products and services, such as noise or </a:t>
            </a:r>
            <a:r>
              <a:rPr lang="en-US" sz="2000" dirty="0" smtClean="0"/>
              <a:t>waste</a:t>
            </a:r>
          </a:p>
          <a:p>
            <a:r>
              <a:rPr lang="en-US" sz="2000" dirty="0" smtClean="0"/>
              <a:t>Provide clear information on how to use items safely, and how to seek redress when a produce is defective</a:t>
            </a:r>
            <a:endParaRPr lang="en-US" sz="2000" dirty="0"/>
          </a:p>
          <a:p>
            <a:pPr>
              <a:spcBef>
                <a:spcPts val="0"/>
              </a:spcBef>
            </a:pPr>
            <a:r>
              <a:rPr lang="en-US" sz="2000" dirty="0"/>
              <a:t>Pay particular attention to the information needs of vulnerable individuals (for example, those with limited vision or hearing, </a:t>
            </a:r>
            <a:r>
              <a:rPr lang="en-US" sz="2000" dirty="0" smtClean="0"/>
              <a:t>or poor </a:t>
            </a:r>
            <a:r>
              <a:rPr lang="en-US" sz="2000" dirty="0"/>
              <a:t>reading ability</a:t>
            </a:r>
            <a:r>
              <a:rPr lang="en-US" sz="2400" dirty="0"/>
              <a:t>)</a:t>
            </a:r>
          </a:p>
        </p:txBody>
      </p:sp>
      <p:sp>
        <p:nvSpPr>
          <p:cNvPr id="2" name="Title 1"/>
          <p:cNvSpPr>
            <a:spLocks noGrp="1"/>
          </p:cNvSpPr>
          <p:nvPr>
            <p:ph type="title"/>
          </p:nvPr>
        </p:nvSpPr>
        <p:spPr>
          <a:xfrm>
            <a:off x="435429" y="200026"/>
            <a:ext cx="8403771" cy="1106260"/>
          </a:xfrm>
        </p:spPr>
        <p:txBody>
          <a:bodyPr>
            <a:normAutofit/>
          </a:bodyPr>
          <a:lstStyle/>
          <a:p>
            <a:r>
              <a:rPr lang="en-US" sz="3200" dirty="0" smtClean="0">
                <a:solidFill>
                  <a:srgbClr val="0070C0"/>
                </a:solidFill>
                <a:effectLst>
                  <a:outerShdw blurRad="38100" dist="38100" dir="2700000" algn="tl">
                    <a:srgbClr val="000000">
                      <a:alpha val="43137"/>
                    </a:srgbClr>
                  </a:outerShdw>
                </a:effectLst>
              </a:rPr>
              <a:t>Consumer issues</a:t>
            </a:r>
            <a:endParaRPr lang="en-US" sz="3200" i="1" dirty="0">
              <a:solidFill>
                <a:srgbClr val="0070C0"/>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1AFB143B-4EFD-4953-A3AE-DCD0410FF083}" type="slidenum">
              <a:rPr lang="sv-SE" smtClean="0"/>
              <a:pPr/>
              <a:t>31</a:t>
            </a:fld>
            <a:endParaRPr lang="sv-SE"/>
          </a:p>
        </p:txBody>
      </p:sp>
    </p:spTree>
    <p:extLst>
      <p:ext uri="{BB962C8B-B14F-4D97-AF65-F5344CB8AC3E}">
        <p14:creationId xmlns="" xmlns:p14="http://schemas.microsoft.com/office/powerpoint/2010/main" val="4701650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75772" y="1306286"/>
            <a:ext cx="8391071" cy="5203600"/>
          </a:xfrm>
        </p:spPr>
        <p:txBody>
          <a:bodyPr>
            <a:noAutofit/>
          </a:bodyPr>
          <a:lstStyle/>
          <a:p>
            <a:pPr marL="0" indent="0">
              <a:spcBef>
                <a:spcPts val="0"/>
              </a:spcBef>
              <a:buNone/>
            </a:pPr>
            <a:r>
              <a:rPr lang="en-US" sz="2000" dirty="0"/>
              <a:t>Actions that benefit </a:t>
            </a:r>
            <a:r>
              <a:rPr lang="en-US" sz="2000" dirty="0" smtClean="0"/>
              <a:t>communities- </a:t>
            </a:r>
            <a:r>
              <a:rPr lang="en-US" sz="2000" dirty="0"/>
              <a:t>such as job creation, skill development, and provision of health, welfare and </a:t>
            </a:r>
            <a:r>
              <a:rPr lang="en-US" sz="2000" dirty="0" smtClean="0"/>
              <a:t>other </a:t>
            </a:r>
            <a:r>
              <a:rPr lang="en-US" sz="2000" dirty="0"/>
              <a:t>services - should be integrated into the core </a:t>
            </a:r>
            <a:r>
              <a:rPr lang="en-US" sz="2000" dirty="0" smtClean="0"/>
              <a:t>business model</a:t>
            </a:r>
          </a:p>
          <a:p>
            <a:pPr marL="0" indent="0">
              <a:spcBef>
                <a:spcPts val="0"/>
              </a:spcBef>
              <a:buNone/>
            </a:pPr>
            <a:endParaRPr lang="en-US" sz="2000" dirty="0"/>
          </a:p>
          <a:p>
            <a:pPr marL="0" indent="-457200">
              <a:spcBef>
                <a:spcPts val="0"/>
              </a:spcBef>
              <a:buNone/>
            </a:pPr>
            <a:r>
              <a:rPr lang="en-US" sz="2000" b="1" dirty="0">
                <a:solidFill>
                  <a:srgbClr val="0070C0"/>
                </a:solidFill>
              </a:rPr>
              <a:t>Some specific </a:t>
            </a:r>
            <a:r>
              <a:rPr lang="en-US" sz="2000" b="1" dirty="0" smtClean="0">
                <a:solidFill>
                  <a:srgbClr val="0070C0"/>
                </a:solidFill>
              </a:rPr>
              <a:t>ways to achieve improvement</a:t>
            </a:r>
            <a:r>
              <a:rPr lang="en-US" sz="2000" dirty="0">
                <a:solidFill>
                  <a:srgbClr val="002060"/>
                </a:solidFill>
              </a:rPr>
              <a:t>:</a:t>
            </a:r>
          </a:p>
          <a:p>
            <a:pPr marL="0" indent="-457200">
              <a:spcBef>
                <a:spcPts val="0"/>
              </a:spcBef>
            </a:pPr>
            <a:r>
              <a:rPr lang="en-US" sz="2000" dirty="0"/>
              <a:t>Consult directly with community members </a:t>
            </a:r>
            <a:r>
              <a:rPr lang="en-US" sz="2000" dirty="0" smtClean="0"/>
              <a:t>when</a:t>
            </a:r>
          </a:p>
          <a:p>
            <a:pPr marL="0" indent="-457200">
              <a:spcBef>
                <a:spcPts val="0"/>
              </a:spcBef>
              <a:buNone/>
            </a:pPr>
            <a:r>
              <a:rPr lang="en-US" sz="2000" dirty="0" smtClean="0"/>
              <a:t>      designing </a:t>
            </a:r>
            <a:r>
              <a:rPr lang="en-US" sz="2000" dirty="0"/>
              <a:t>programs</a:t>
            </a:r>
          </a:p>
          <a:p>
            <a:pPr marL="0" indent="-457200">
              <a:spcBef>
                <a:spcPts val="0"/>
              </a:spcBef>
            </a:pPr>
            <a:r>
              <a:rPr lang="en-US" sz="2000" dirty="0"/>
              <a:t>Focus on increasing local procurement and hiring</a:t>
            </a:r>
          </a:p>
          <a:p>
            <a:pPr marL="0" indent="-457200">
              <a:spcBef>
                <a:spcPts val="0"/>
              </a:spcBef>
            </a:pPr>
            <a:r>
              <a:rPr lang="en-US" sz="2000" dirty="0" smtClean="0"/>
              <a:t>Respect </a:t>
            </a:r>
            <a:r>
              <a:rPr lang="en-US" sz="2000" dirty="0"/>
              <a:t>the traditional uses of natural resources by </a:t>
            </a:r>
            <a:r>
              <a:rPr lang="en-US" sz="2000" dirty="0" smtClean="0"/>
              <a:t>local</a:t>
            </a:r>
          </a:p>
          <a:p>
            <a:pPr marL="0" indent="-457200">
              <a:spcBef>
                <a:spcPts val="0"/>
              </a:spcBef>
              <a:buNone/>
            </a:pPr>
            <a:r>
              <a:rPr lang="en-US" sz="2000" dirty="0" smtClean="0"/>
              <a:t>      </a:t>
            </a:r>
            <a:r>
              <a:rPr lang="en-US" sz="2000" dirty="0"/>
              <a:t>populations, especially indigenous peoples</a:t>
            </a:r>
          </a:p>
          <a:p>
            <a:pPr marL="0" indent="-457200">
              <a:spcBef>
                <a:spcPts val="0"/>
              </a:spcBef>
            </a:pPr>
            <a:r>
              <a:rPr lang="en-US" sz="2000" dirty="0"/>
              <a:t>Fulfill tax and other legal responsibilities as described </a:t>
            </a:r>
            <a:r>
              <a:rPr lang="en-US" sz="2000" dirty="0" smtClean="0"/>
              <a:t>in</a:t>
            </a:r>
          </a:p>
          <a:p>
            <a:pPr marL="0" indent="-457200">
              <a:spcBef>
                <a:spcPts val="0"/>
              </a:spcBef>
              <a:buNone/>
            </a:pPr>
            <a:r>
              <a:rPr lang="en-US" sz="2000" dirty="0" smtClean="0"/>
              <a:t>      law</a:t>
            </a:r>
            <a:r>
              <a:rPr lang="en-US" sz="2000" dirty="0"/>
              <a:t>, even when punishments are not likely</a:t>
            </a:r>
          </a:p>
          <a:p>
            <a:pPr marL="0" indent="-457200">
              <a:spcBef>
                <a:spcPts val="0"/>
              </a:spcBef>
            </a:pPr>
            <a:r>
              <a:rPr lang="en-US" sz="2000" dirty="0"/>
              <a:t>Consider “social investment”:  programs </a:t>
            </a:r>
            <a:r>
              <a:rPr lang="en-US" sz="2000" dirty="0" smtClean="0"/>
              <a:t>and</a:t>
            </a:r>
          </a:p>
          <a:p>
            <a:pPr marL="0" indent="-457200">
              <a:spcBef>
                <a:spcPts val="0"/>
              </a:spcBef>
              <a:buNone/>
            </a:pPr>
            <a:r>
              <a:rPr lang="en-US" sz="2000" dirty="0" smtClean="0"/>
              <a:t>      </a:t>
            </a:r>
            <a:r>
              <a:rPr lang="en-US" sz="2000" dirty="0"/>
              <a:t>infrastructure which will improve quality of life, and </a:t>
            </a:r>
            <a:endParaRPr lang="en-US" sz="2000" dirty="0" smtClean="0"/>
          </a:p>
          <a:p>
            <a:pPr marL="0" indent="-457200">
              <a:spcBef>
                <a:spcPts val="0"/>
              </a:spcBef>
              <a:buNone/>
            </a:pPr>
            <a:r>
              <a:rPr lang="en-US" sz="2000" dirty="0" smtClean="0"/>
              <a:t>      increase </a:t>
            </a:r>
            <a:r>
              <a:rPr lang="en-US" sz="2000" dirty="0"/>
              <a:t>the capacity of the community to </a:t>
            </a:r>
            <a:r>
              <a:rPr lang="en-US" sz="2000" dirty="0" smtClean="0"/>
              <a:t>develop</a:t>
            </a:r>
          </a:p>
          <a:p>
            <a:pPr marL="0" indent="-457200">
              <a:spcBef>
                <a:spcPts val="0"/>
              </a:spcBef>
              <a:buNone/>
            </a:pPr>
            <a:r>
              <a:rPr lang="en-US" sz="2000" dirty="0" smtClean="0"/>
              <a:t>      </a:t>
            </a:r>
            <a:r>
              <a:rPr lang="en-US" sz="2000" dirty="0"/>
              <a:t>sustainably</a:t>
            </a:r>
          </a:p>
        </p:txBody>
      </p:sp>
      <p:sp>
        <p:nvSpPr>
          <p:cNvPr id="2" name="Title 1"/>
          <p:cNvSpPr>
            <a:spLocks noGrp="1"/>
          </p:cNvSpPr>
          <p:nvPr>
            <p:ph type="title"/>
          </p:nvPr>
        </p:nvSpPr>
        <p:spPr>
          <a:xfrm>
            <a:off x="435429" y="362856"/>
            <a:ext cx="8391071" cy="943429"/>
          </a:xfrm>
        </p:spPr>
        <p:txBody>
          <a:bodyPr>
            <a:noAutofit/>
          </a:bodyPr>
          <a:lstStyle/>
          <a:p>
            <a:r>
              <a:rPr lang="en-US" sz="3200" dirty="0" smtClean="0">
                <a:solidFill>
                  <a:srgbClr val="0070C0"/>
                </a:solidFill>
                <a:effectLst>
                  <a:outerShdw blurRad="38100" dist="38100" dir="2700000" algn="tl">
                    <a:srgbClr val="000000">
                      <a:alpha val="43137"/>
                    </a:srgbClr>
                  </a:outerShdw>
                </a:effectLst>
              </a:rPr>
              <a:t>Community </a:t>
            </a:r>
            <a:r>
              <a:rPr lang="en-US" sz="3200" dirty="0">
                <a:solidFill>
                  <a:srgbClr val="0070C0"/>
                </a:solidFill>
                <a:effectLst>
                  <a:outerShdw blurRad="38100" dist="38100" dir="2700000" algn="tl">
                    <a:srgbClr val="000000">
                      <a:alpha val="43137"/>
                    </a:srgbClr>
                  </a:outerShdw>
                </a:effectLst>
              </a:rPr>
              <a:t>involvement and </a:t>
            </a:r>
            <a:r>
              <a:rPr lang="en-US" sz="3200" dirty="0" smtClean="0">
                <a:solidFill>
                  <a:srgbClr val="0070C0"/>
                </a:solidFill>
                <a:effectLst>
                  <a:outerShdw blurRad="38100" dist="38100" dir="2700000" algn="tl">
                    <a:srgbClr val="000000">
                      <a:alpha val="43137"/>
                    </a:srgbClr>
                  </a:outerShdw>
                </a:effectLst>
              </a:rPr>
              <a:t>development   (CID)</a:t>
            </a:r>
            <a:endParaRPr lang="en-US" sz="3200" dirty="0">
              <a:solidFill>
                <a:srgbClr val="0070C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1AFB143B-4EFD-4953-A3AE-DCD0410FF083}" type="slidenum">
              <a:rPr lang="sv-SE" smtClean="0"/>
              <a:pPr/>
              <a:t>32</a:t>
            </a:fld>
            <a:endParaRPr lang="sv-SE"/>
          </a:p>
        </p:txBody>
      </p:sp>
    </p:spTree>
    <p:extLst>
      <p:ext uri="{BB962C8B-B14F-4D97-AF65-F5344CB8AC3E}">
        <p14:creationId xmlns="" xmlns:p14="http://schemas.microsoft.com/office/powerpoint/2010/main" val="35585452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19314" y="1480457"/>
            <a:ext cx="8367486" cy="4666343"/>
          </a:xfrm>
        </p:spPr>
        <p:txBody>
          <a:bodyPr>
            <a:normAutofit lnSpcReduction="10000"/>
          </a:bodyPr>
          <a:lstStyle/>
          <a:p>
            <a:r>
              <a:rPr lang="en-US" sz="2000" dirty="0" smtClean="0"/>
              <a:t>Philanthropic  and charitable giving </a:t>
            </a:r>
            <a:r>
              <a:rPr lang="en-US" sz="2000" dirty="0"/>
              <a:t>is an important </a:t>
            </a:r>
            <a:r>
              <a:rPr lang="en-US" sz="2000" dirty="0" smtClean="0"/>
              <a:t>way wealthy people in many cultures feel they should share their wealth with others less fortunate.  </a:t>
            </a:r>
          </a:p>
          <a:p>
            <a:endParaRPr lang="en-US" sz="2000" dirty="0" smtClean="0"/>
          </a:p>
          <a:p>
            <a:r>
              <a:rPr lang="en-US" sz="2000" dirty="0" smtClean="0"/>
              <a:t>However</a:t>
            </a:r>
            <a:r>
              <a:rPr lang="en-US" sz="2000" dirty="0"/>
              <a:t>, philanthropy is basically “top down” (the giver decides what projects and programs to fund</a:t>
            </a:r>
            <a:r>
              <a:rPr lang="en-US" sz="2000" dirty="0" smtClean="0"/>
              <a:t>).  </a:t>
            </a:r>
          </a:p>
          <a:p>
            <a:pPr>
              <a:buNone/>
            </a:pPr>
            <a:endParaRPr lang="en-US" sz="2000" dirty="0" smtClean="0"/>
          </a:p>
          <a:p>
            <a:r>
              <a:rPr lang="en-US" sz="2000" dirty="0" smtClean="0"/>
              <a:t>Community involvement and development in </a:t>
            </a:r>
            <a:r>
              <a:rPr lang="en-US" sz="2000" dirty="0"/>
              <a:t>the ISO </a:t>
            </a:r>
            <a:r>
              <a:rPr lang="en-US" sz="2000" dirty="0" smtClean="0"/>
              <a:t>26000 context is different from philanthropy.   CID encourages reciprocity </a:t>
            </a:r>
            <a:r>
              <a:rPr lang="en-US" sz="2000" dirty="0"/>
              <a:t>– benefits and obligations for all involved – rather </a:t>
            </a:r>
            <a:r>
              <a:rPr lang="en-US" sz="2000" dirty="0" smtClean="0"/>
              <a:t>treating recipients as dependants who should feel grateful.</a:t>
            </a:r>
          </a:p>
          <a:p>
            <a:pPr>
              <a:buNone/>
            </a:pPr>
            <a:endParaRPr lang="en-US" sz="2000" b="1" i="1" dirty="0"/>
          </a:p>
          <a:p>
            <a:r>
              <a:rPr lang="en-US" sz="2000" dirty="0"/>
              <a:t>This is </a:t>
            </a:r>
            <a:r>
              <a:rPr lang="en-US" sz="2000" dirty="0" smtClean="0"/>
              <a:t>an </a:t>
            </a:r>
            <a:r>
              <a:rPr lang="en-US" sz="2000" dirty="0"/>
              <a:t>important point for charitable organizations to keep in mind, as their recipients are </a:t>
            </a:r>
            <a:r>
              <a:rPr lang="en-US" sz="2000" dirty="0" smtClean="0"/>
              <a:t>also their most important stakeholders.</a:t>
            </a:r>
            <a:endParaRPr lang="en-US" sz="2000" dirty="0"/>
          </a:p>
          <a:p>
            <a:endParaRPr lang="en-US" sz="2000" dirty="0"/>
          </a:p>
        </p:txBody>
      </p:sp>
      <p:sp>
        <p:nvSpPr>
          <p:cNvPr id="5" name="Title 4"/>
          <p:cNvSpPr>
            <a:spLocks noGrp="1"/>
          </p:cNvSpPr>
          <p:nvPr>
            <p:ph type="title"/>
          </p:nvPr>
        </p:nvSpPr>
        <p:spPr>
          <a:xfrm>
            <a:off x="537029" y="274638"/>
            <a:ext cx="8149771" cy="1325562"/>
          </a:xfrm>
        </p:spPr>
        <p:txBody>
          <a:bodyPr>
            <a:noAutofit/>
          </a:bodyPr>
          <a:lstStyle/>
          <a:p>
            <a:r>
              <a:rPr lang="en-US" sz="2800" dirty="0" smtClean="0">
                <a:solidFill>
                  <a:srgbClr val="0070C0"/>
                </a:solidFill>
                <a:effectLst/>
              </a:rPr>
              <a:t>CID is different </a:t>
            </a:r>
            <a:r>
              <a:rPr lang="en-US" sz="2800" dirty="0">
                <a:solidFill>
                  <a:srgbClr val="0070C0"/>
                </a:solidFill>
                <a:effectLst/>
              </a:rPr>
              <a:t>from philanthropy</a:t>
            </a:r>
          </a:p>
        </p:txBody>
      </p:sp>
      <p:sp>
        <p:nvSpPr>
          <p:cNvPr id="4" name="Slide Number Placeholder 3"/>
          <p:cNvSpPr>
            <a:spLocks noGrp="1"/>
          </p:cNvSpPr>
          <p:nvPr>
            <p:ph type="sldNum" sz="quarter" idx="12"/>
          </p:nvPr>
        </p:nvSpPr>
        <p:spPr/>
        <p:txBody>
          <a:bodyPr/>
          <a:lstStyle/>
          <a:p>
            <a:fld id="{1AFB143B-4EFD-4953-A3AE-DCD0410FF083}" type="slidenum">
              <a:rPr lang="sv-SE" smtClean="0"/>
              <a:pPr/>
              <a:t>33</a:t>
            </a:fld>
            <a:endParaRPr lang="sv-SE"/>
          </a:p>
        </p:txBody>
      </p:sp>
    </p:spTree>
    <p:extLst>
      <p:ext uri="{BB962C8B-B14F-4D97-AF65-F5344CB8AC3E}">
        <p14:creationId xmlns="" xmlns:p14="http://schemas.microsoft.com/office/powerpoint/2010/main" val="15182248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cstate="print">
            <a:extLst>
              <a:ext uri="{28A0092B-C50C-407E-A947-70E740481C1C}">
                <a14:useLocalDpi xmlns="" xmlns:a14="http://schemas.microsoft.com/office/drawing/2010/main" val="0"/>
              </a:ext>
            </a:extLst>
          </a:blip>
          <a:srcRect l="6528" b="8333"/>
          <a:stretch/>
        </p:blipFill>
        <p:spPr>
          <a:xfrm>
            <a:off x="0" y="-1"/>
            <a:ext cx="9144001" cy="7191871"/>
          </a:xfrm>
          <a:prstGeom prst="rect">
            <a:avLst/>
          </a:prstGeom>
          <a:ln>
            <a:solidFill>
              <a:srgbClr val="FF0000"/>
            </a:solidFill>
          </a:ln>
        </p:spPr>
      </p:pic>
    </p:spTree>
    <p:extLst>
      <p:ext uri="{BB962C8B-B14F-4D97-AF65-F5344CB8AC3E}">
        <p14:creationId xmlns="" xmlns:p14="http://schemas.microsoft.com/office/powerpoint/2010/main" val="18486489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54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Part Two</a:t>
            </a:r>
            <a:endParaRPr sz="5400"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 Placeholder 4"/>
          <p:cNvSpPr>
            <a:spLocks noGrp="1"/>
          </p:cNvSpPr>
          <p:nvPr>
            <p:ph sz="half" idx="4294967295"/>
          </p:nvPr>
        </p:nvSpPr>
        <p:spPr>
          <a:xfrm>
            <a:off x="682626" y="1277938"/>
            <a:ext cx="7677604" cy="4572000"/>
          </a:xfrm>
          <a:solidFill>
            <a:schemeClr val="accent4">
              <a:lumMod val="60000"/>
              <a:lumOff val="40000"/>
            </a:schemeClr>
          </a:solidFill>
        </p:spPr>
        <p:txBody>
          <a:bodyPr>
            <a:normAutofit/>
          </a:bodyPr>
          <a:lstStyle/>
          <a:p>
            <a:pPr marL="624078" indent="-514350">
              <a:buNone/>
            </a:pPr>
            <a:endParaRPr lang="en-US" sz="2800" dirty="0" smtClean="0"/>
          </a:p>
          <a:p>
            <a:pPr marL="0" indent="0">
              <a:spcBef>
                <a:spcPts val="0"/>
              </a:spcBef>
              <a:buClr>
                <a:srgbClr val="00B050"/>
              </a:buClr>
              <a:buSzPct val="100000"/>
              <a:buNone/>
            </a:pPr>
            <a:r>
              <a:rPr lang="en-US" sz="2800" dirty="0" smtClean="0"/>
              <a:t>Part Two</a:t>
            </a:r>
          </a:p>
          <a:p>
            <a:pPr marL="624078" indent="-514350">
              <a:buNone/>
            </a:pPr>
            <a:r>
              <a:rPr lang="en-US" sz="2800" dirty="0" smtClean="0"/>
              <a:t>1.  Stakeholder engagement</a:t>
            </a:r>
          </a:p>
          <a:p>
            <a:pPr marL="624078" indent="-514350">
              <a:buNone/>
            </a:pPr>
            <a:r>
              <a:rPr lang="en-US" sz="2800" dirty="0" smtClean="0"/>
              <a:t>2.  Implementation  of ISO 26000</a:t>
            </a:r>
          </a:p>
          <a:p>
            <a:pPr marL="624078" indent="-514350">
              <a:buNone/>
            </a:pPr>
            <a:r>
              <a:rPr lang="en-US" sz="2800" dirty="0" smtClean="0"/>
              <a:t>3.  Communications and claims of using      ISO 26000</a:t>
            </a:r>
          </a:p>
          <a:p>
            <a:pPr marL="0" indent="0">
              <a:spcBef>
                <a:spcPts val="0"/>
              </a:spcBef>
              <a:buNone/>
            </a:pPr>
            <a:r>
              <a:rPr lang="en-US" sz="2800" dirty="0" smtClean="0"/>
              <a:t> 4.   Resources and additional information</a:t>
            </a:r>
          </a:p>
          <a:p>
            <a:pPr marL="0" indent="0">
              <a:spcBef>
                <a:spcPts val="0"/>
              </a:spcBef>
              <a:buNone/>
            </a:pPr>
            <a:endParaRPr lang="en-US" sz="2800" dirty="0" smtClean="0"/>
          </a:p>
          <a:p>
            <a:pPr marL="624078" indent="-514350">
              <a:buAutoNum type="arabicPeriod"/>
            </a:pPr>
            <a:endParaRPr lang="en-US" sz="2800" dirty="0" smtClean="0"/>
          </a:p>
          <a:p>
            <a:pPr>
              <a:buFont typeface="Wingdings" pitchFamily="2" charset="2"/>
              <a:buChar char="ü"/>
            </a:pPr>
            <a:endParaRPr lang="en-US" dirty="0"/>
          </a:p>
        </p:txBody>
      </p:sp>
      <p:sp>
        <p:nvSpPr>
          <p:cNvPr id="6" name="Slide Number Placeholder 5"/>
          <p:cNvSpPr>
            <a:spLocks noGrp="1"/>
          </p:cNvSpPr>
          <p:nvPr>
            <p:ph type="sldNum" sz="quarter" idx="12"/>
          </p:nvPr>
        </p:nvSpPr>
        <p:spPr>
          <a:xfrm>
            <a:off x="8432801" y="5617029"/>
            <a:ext cx="420574" cy="464457"/>
          </a:xfrm>
        </p:spPr>
        <p:txBody>
          <a:bodyPr/>
          <a:lstStyle/>
          <a:p>
            <a:fld id="{A46CAD8F-DD54-4D6D-9735-CBA73947F50C}" type="slidenum">
              <a:rPr lang="sv-SE" smtClean="0"/>
              <a:pPr/>
              <a:t>35</a:t>
            </a:fld>
            <a:endParaRPr lang="sv-SE" dirty="0"/>
          </a:p>
        </p:txBody>
      </p:sp>
    </p:spTree>
    <p:extLst>
      <p:ext uri="{BB962C8B-B14F-4D97-AF65-F5344CB8AC3E}">
        <p14:creationId xmlns="" xmlns:p14="http://schemas.microsoft.com/office/powerpoint/2010/main" val="10104037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828800"/>
            <a:ext cx="8229600" cy="4178491"/>
          </a:xfrm>
        </p:spPr>
        <p:txBody>
          <a:bodyPr>
            <a:normAutofit/>
          </a:bodyPr>
          <a:lstStyle/>
          <a:p>
            <a:pPr>
              <a:buClr>
                <a:srgbClr val="0070C0"/>
              </a:buClr>
              <a:buSzPct val="100000"/>
              <a:buFont typeface="Wingdings" pitchFamily="2" charset="2"/>
              <a:buChar char="Ø"/>
            </a:pPr>
            <a:r>
              <a:rPr lang="en-US" sz="2200" dirty="0"/>
              <a:t>ISO 26000 defines a </a:t>
            </a:r>
            <a:r>
              <a:rPr lang="en-US" sz="2200" u="sng" dirty="0" smtClean="0"/>
              <a:t>stakeholder</a:t>
            </a:r>
            <a:r>
              <a:rPr lang="en-US" sz="2200" dirty="0" smtClean="0"/>
              <a:t> as </a:t>
            </a:r>
            <a:r>
              <a:rPr lang="en-US" sz="2200" dirty="0"/>
              <a:t>“an individual or group that has an interest in any decision or activity of an organization.”</a:t>
            </a:r>
          </a:p>
          <a:p>
            <a:pPr>
              <a:buClr>
                <a:srgbClr val="0070C0"/>
              </a:buClr>
              <a:buSzPct val="100000"/>
              <a:buFont typeface="Wingdings" pitchFamily="2" charset="2"/>
              <a:buChar char="Ø"/>
            </a:pPr>
            <a:endParaRPr lang="en-US" sz="2200" dirty="0"/>
          </a:p>
          <a:p>
            <a:pPr>
              <a:buClr>
                <a:srgbClr val="0070C0"/>
              </a:buClr>
              <a:buSzPct val="100000"/>
              <a:buFont typeface="Wingdings" pitchFamily="2" charset="2"/>
              <a:buChar char="Ø"/>
            </a:pPr>
            <a:r>
              <a:rPr lang="en-US" sz="2200" u="sng" dirty="0" smtClean="0"/>
              <a:t>Stakeholder engagement </a:t>
            </a:r>
            <a:r>
              <a:rPr lang="en-US" sz="2200" dirty="0"/>
              <a:t>is defined as “activity undertaken to create opportunities for dialogue between an organization and one or more of its stakeholders, with the aim of providing an informed basis for the organization’s decisions</a:t>
            </a:r>
            <a:r>
              <a:rPr lang="en-US" sz="2200" dirty="0" smtClean="0"/>
              <a:t>.”</a:t>
            </a:r>
          </a:p>
          <a:p>
            <a:pPr>
              <a:buClr>
                <a:srgbClr val="0070C0"/>
              </a:buClr>
              <a:buSzPct val="100000"/>
              <a:buFont typeface="Wingdings" pitchFamily="2" charset="2"/>
              <a:buChar char="Ø"/>
            </a:pPr>
            <a:endParaRPr lang="en-US" sz="2200" dirty="0"/>
          </a:p>
          <a:p>
            <a:pPr>
              <a:buNone/>
            </a:pPr>
            <a:r>
              <a:rPr lang="en-US" sz="1800" dirty="0"/>
              <a:t>Source:  ISO 26000:2010, Clause 2.20; 2.21</a:t>
            </a:r>
          </a:p>
        </p:txBody>
      </p:sp>
      <p:sp>
        <p:nvSpPr>
          <p:cNvPr id="2" name="Title 1"/>
          <p:cNvSpPr>
            <a:spLocks noGrp="1"/>
          </p:cNvSpPr>
          <p:nvPr>
            <p:ph type="title"/>
          </p:nvPr>
        </p:nvSpPr>
        <p:spPr>
          <a:xfrm>
            <a:off x="533400" y="274638"/>
            <a:ext cx="8153400" cy="1143000"/>
          </a:xfrm>
        </p:spPr>
        <p:txBody>
          <a:bodyPr>
            <a:noAutofit/>
          </a:bodyPr>
          <a:lstStyle/>
          <a:p>
            <a:r>
              <a:rPr lang="en-US" dirty="0" smtClean="0">
                <a:solidFill>
                  <a:srgbClr val="0070C0"/>
                </a:solidFill>
              </a:rPr>
              <a:t>Part Two</a:t>
            </a:r>
            <a:r>
              <a:rPr lang="en-US" sz="4000" dirty="0" smtClean="0">
                <a:solidFill>
                  <a:srgbClr val="0070C0"/>
                </a:solidFill>
              </a:rPr>
              <a:t/>
            </a:r>
            <a:br>
              <a:rPr lang="en-US" sz="4000" dirty="0" smtClean="0">
                <a:solidFill>
                  <a:srgbClr val="0070C0"/>
                </a:solidFill>
              </a:rPr>
            </a:br>
            <a:r>
              <a:rPr lang="en-US" sz="3200" dirty="0" smtClean="0">
                <a:solidFill>
                  <a:srgbClr val="0070C0"/>
                </a:solidFill>
              </a:rPr>
              <a:t>1.  Stakeholder engagement</a:t>
            </a:r>
            <a:endParaRPr lang="en-US" sz="3200" dirty="0">
              <a:solidFill>
                <a:srgbClr val="0070C0"/>
              </a:solidFill>
            </a:endParaRPr>
          </a:p>
        </p:txBody>
      </p:sp>
      <p:sp>
        <p:nvSpPr>
          <p:cNvPr id="5" name="Slide Number Placeholder 4"/>
          <p:cNvSpPr>
            <a:spLocks noGrp="1"/>
          </p:cNvSpPr>
          <p:nvPr>
            <p:ph type="sldNum" sz="quarter" idx="12"/>
          </p:nvPr>
        </p:nvSpPr>
        <p:spPr/>
        <p:txBody>
          <a:bodyPr/>
          <a:lstStyle/>
          <a:p>
            <a:fld id="{1AFB143B-4EFD-4953-A3AE-DCD0410FF083}" type="slidenum">
              <a:rPr lang="sv-SE" smtClean="0"/>
              <a:pPr/>
              <a:t>36</a:t>
            </a:fld>
            <a:endParaRPr lang="sv-SE"/>
          </a:p>
        </p:txBody>
      </p:sp>
    </p:spTree>
    <p:extLst>
      <p:ext uri="{BB962C8B-B14F-4D97-AF65-F5344CB8AC3E}">
        <p14:creationId xmlns="" xmlns:p14="http://schemas.microsoft.com/office/powerpoint/2010/main" val="20660759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FB143B-4EFD-4953-A3AE-DCD0410FF083}" type="slidenum">
              <a:rPr lang="sv-SE" smtClean="0"/>
              <a:pPr/>
              <a:t>37</a:t>
            </a:fld>
            <a:endParaRPr lang="sv-SE"/>
          </a:p>
        </p:txBody>
      </p:sp>
      <p:sp>
        <p:nvSpPr>
          <p:cNvPr id="6" name="Title 5"/>
          <p:cNvSpPr>
            <a:spLocks noGrp="1"/>
          </p:cNvSpPr>
          <p:nvPr>
            <p:ph type="title" idx="4294967295"/>
          </p:nvPr>
        </p:nvSpPr>
        <p:spPr>
          <a:xfrm>
            <a:off x="551544" y="274638"/>
            <a:ext cx="7678056" cy="1143000"/>
          </a:xfrm>
        </p:spPr>
        <p:txBody>
          <a:bodyPr>
            <a:normAutofit/>
          </a:bodyPr>
          <a:lstStyle/>
          <a:p>
            <a:r>
              <a:rPr lang="en-US" sz="3200" dirty="0">
                <a:solidFill>
                  <a:srgbClr val="0070C0"/>
                </a:solidFill>
                <a:latin typeface="+mn-lt"/>
                <a:ea typeface="Verdana" pitchFamily="34" charset="0"/>
                <a:cs typeface="Verdana" panose="020B0604030504040204" pitchFamily="34" charset="0"/>
              </a:rPr>
              <a:t>Who are your stakeholders?</a:t>
            </a:r>
          </a:p>
        </p:txBody>
      </p:sp>
      <p:sp>
        <p:nvSpPr>
          <p:cNvPr id="5" name="Rectangle 4"/>
          <p:cNvSpPr/>
          <p:nvPr/>
        </p:nvSpPr>
        <p:spPr>
          <a:xfrm>
            <a:off x="464457" y="1364343"/>
            <a:ext cx="8146143" cy="5330303"/>
          </a:xfrm>
          <a:prstGeom prst="rect">
            <a:avLst/>
          </a:prstGeom>
        </p:spPr>
        <p:txBody>
          <a:bodyPr wrap="square">
            <a:spAutoFit/>
          </a:bodyPr>
          <a:lstStyle/>
          <a:p>
            <a:pPr marL="457200" indent="-457200">
              <a:buClr>
                <a:srgbClr val="0070C0"/>
              </a:buClr>
              <a:buFont typeface="Wingdings" pitchFamily="2" charset="2"/>
              <a:buChar char="Ø"/>
            </a:pPr>
            <a:r>
              <a:rPr lang="en-US" sz="2200" b="1" dirty="0"/>
              <a:t>Stakeholders</a:t>
            </a:r>
            <a:r>
              <a:rPr lang="en-US" sz="2200" dirty="0"/>
              <a:t> are people or groups who are affected by the actions of your organization.  Often they also have the ability to affect you. </a:t>
            </a:r>
          </a:p>
          <a:p>
            <a:pPr marL="457200" indent="-457200">
              <a:buClr>
                <a:srgbClr val="0070C0"/>
              </a:buClr>
              <a:buFont typeface="Wingdings" pitchFamily="2" charset="2"/>
              <a:buChar char="Ø"/>
            </a:pPr>
            <a:endParaRPr lang="en-US" sz="2200" dirty="0"/>
          </a:p>
          <a:p>
            <a:pPr marL="457200" indent="-457200">
              <a:buClr>
                <a:srgbClr val="0070C0"/>
              </a:buClr>
              <a:buFont typeface="Wingdings" pitchFamily="2" charset="2"/>
              <a:buChar char="Ø"/>
            </a:pPr>
            <a:r>
              <a:rPr lang="en-US" sz="2200" b="1" dirty="0"/>
              <a:t>Stakeholder categories </a:t>
            </a:r>
            <a:r>
              <a:rPr lang="en-US" sz="2200" dirty="0" smtClean="0"/>
              <a:t>can include  </a:t>
            </a:r>
            <a:r>
              <a:rPr lang="en-US" sz="2200" dirty="0"/>
              <a:t>workers, clients, purchasers, consumers, owners, investors, government officials, community residents, and </a:t>
            </a:r>
            <a:r>
              <a:rPr lang="en-US" sz="2200" dirty="0" smtClean="0"/>
              <a:t>suppliers.  Animals, plants, birds, insects, and other members of our shared environment can also meet the definition of stakeholders, since they are groups who may be affected by your actions. </a:t>
            </a:r>
          </a:p>
          <a:p>
            <a:pPr marL="457200" indent="-457200">
              <a:buClr>
                <a:srgbClr val="0070C0"/>
              </a:buClr>
              <a:buFont typeface="Wingdings" pitchFamily="2" charset="2"/>
              <a:buChar char="Ø"/>
            </a:pPr>
            <a:endParaRPr lang="en-US" sz="2200" dirty="0" smtClean="0"/>
          </a:p>
          <a:p>
            <a:pPr marL="457200" indent="-457200">
              <a:buClr>
                <a:srgbClr val="0070C0"/>
              </a:buClr>
              <a:buFont typeface="Wingdings" pitchFamily="2" charset="2"/>
              <a:buChar char="Ø"/>
            </a:pPr>
            <a:r>
              <a:rPr lang="en-US" sz="2200" dirty="0" smtClean="0"/>
              <a:t>Your first step is to </a:t>
            </a:r>
            <a:r>
              <a:rPr lang="en-US" sz="2200" b="1" dirty="0" smtClean="0"/>
              <a:t>identify your stakeholders, </a:t>
            </a:r>
            <a:r>
              <a:rPr lang="en-US" sz="2200" dirty="0" smtClean="0"/>
              <a:t>and, when relevant, their representatives with whom you will communicate.</a:t>
            </a:r>
            <a:endParaRPr lang="en-US" sz="2200" dirty="0"/>
          </a:p>
        </p:txBody>
      </p:sp>
    </p:spTree>
    <p:extLst>
      <p:ext uri="{BB962C8B-B14F-4D97-AF65-F5344CB8AC3E}">
        <p14:creationId xmlns="" xmlns:p14="http://schemas.microsoft.com/office/powerpoint/2010/main" val="4738182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261257" y="304800"/>
            <a:ext cx="8882743" cy="914400"/>
          </a:xfrm>
        </p:spPr>
        <p:txBody>
          <a:bodyPr>
            <a:noAutofit/>
          </a:bodyPr>
          <a:lstStyle/>
          <a:p>
            <a:r>
              <a:rPr lang="en-US" sz="3200" dirty="0">
                <a:solidFill>
                  <a:srgbClr val="0070C0"/>
                </a:solidFill>
                <a:latin typeface="+mn-lt"/>
                <a:ea typeface="Verdana" panose="020B0604030504040204" pitchFamily="34" charset="0"/>
                <a:cs typeface="Verdana" panose="020B0604030504040204" pitchFamily="34" charset="0"/>
              </a:rPr>
              <a:t>Stakeholder </a:t>
            </a:r>
            <a:r>
              <a:rPr lang="en-US" sz="3200" dirty="0" smtClean="0">
                <a:solidFill>
                  <a:srgbClr val="0070C0"/>
                </a:solidFill>
                <a:latin typeface="+mn-lt"/>
                <a:ea typeface="Verdana" panose="020B0604030504040204" pitchFamily="34" charset="0"/>
                <a:cs typeface="Verdana" panose="020B0604030504040204" pitchFamily="34" charset="0"/>
              </a:rPr>
              <a:t>identification:  examples</a:t>
            </a:r>
            <a:endParaRPr lang="en-US" sz="3200" dirty="0">
              <a:solidFill>
                <a:srgbClr val="0070C0"/>
              </a:solidFill>
              <a:latin typeface="+mn-lt"/>
              <a:ea typeface="Verdana" panose="020B0604030504040204" pitchFamily="34" charset="0"/>
              <a:cs typeface="Verdana" panose="020B0604030504040204" pitchFamily="34" charset="0"/>
            </a:endParaRPr>
          </a:p>
        </p:txBody>
      </p:sp>
      <p:graphicFrame>
        <p:nvGraphicFramePr>
          <p:cNvPr id="10" name="Diagram 9"/>
          <p:cNvGraphicFramePr/>
          <p:nvPr>
            <p:extLst>
              <p:ext uri="{D42A27DB-BD31-4B8C-83A1-F6EECF244321}">
                <p14:modId xmlns="" xmlns:p14="http://schemas.microsoft.com/office/powerpoint/2010/main" val="245691574"/>
              </p:ext>
            </p:extLst>
          </p:nvPr>
        </p:nvGraphicFramePr>
        <p:xfrm>
          <a:off x="453571" y="1153886"/>
          <a:ext cx="8327572" cy="5704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AFB143B-4EFD-4953-A3AE-DCD0410FF083}" type="slidenum">
              <a:rPr lang="sv-SE" smtClean="0"/>
              <a:pPr/>
              <a:t>38</a:t>
            </a:fld>
            <a:endParaRPr lang="sv-SE"/>
          </a:p>
        </p:txBody>
      </p:sp>
    </p:spTree>
    <p:extLst>
      <p:ext uri="{BB962C8B-B14F-4D97-AF65-F5344CB8AC3E}">
        <p14:creationId xmlns="" xmlns:p14="http://schemas.microsoft.com/office/powerpoint/2010/main" val="34917019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pPr>
              <a:buClr>
                <a:srgbClr val="0070C0"/>
              </a:buClr>
              <a:buSzPct val="100000"/>
              <a:buFont typeface="Wingdings" pitchFamily="2" charset="2"/>
              <a:buChar char="Ø"/>
            </a:pPr>
            <a:r>
              <a:rPr lang="en-US" dirty="0"/>
              <a:t>To whom does your organization have legal obligations?</a:t>
            </a:r>
          </a:p>
          <a:p>
            <a:pPr>
              <a:buClr>
                <a:srgbClr val="0070C0"/>
              </a:buClr>
              <a:buSzPct val="100000"/>
              <a:buFont typeface="Wingdings" pitchFamily="2" charset="2"/>
              <a:buChar char="Ø"/>
            </a:pPr>
            <a:r>
              <a:rPr lang="en-US" dirty="0"/>
              <a:t>Who might be positively or negatively affected by your decisions or activities?</a:t>
            </a:r>
          </a:p>
          <a:p>
            <a:pPr>
              <a:buClr>
                <a:srgbClr val="0070C0"/>
              </a:buClr>
              <a:buSzPct val="100000"/>
              <a:buFont typeface="Wingdings" pitchFamily="2" charset="2"/>
              <a:buChar char="Ø"/>
            </a:pPr>
            <a:r>
              <a:rPr lang="en-US" dirty="0"/>
              <a:t>Who would be </a:t>
            </a:r>
            <a:r>
              <a:rPr lang="en-US" dirty="0" smtClean="0"/>
              <a:t>harmed if they did not have the chance to communicate with you? </a:t>
            </a:r>
            <a:endParaRPr lang="en-US" dirty="0"/>
          </a:p>
          <a:p>
            <a:pPr>
              <a:buClr>
                <a:srgbClr val="0070C0"/>
              </a:buClr>
              <a:buSzPct val="100000"/>
              <a:buFont typeface="Wingdings" pitchFamily="2" charset="2"/>
              <a:buChar char="Ø"/>
            </a:pPr>
            <a:r>
              <a:rPr lang="en-US" dirty="0"/>
              <a:t>Who in your value chain is affected?</a:t>
            </a:r>
          </a:p>
          <a:p>
            <a:pPr>
              <a:buClr>
                <a:srgbClr val="0070C0"/>
              </a:buClr>
              <a:buSzPct val="100000"/>
              <a:buFont typeface="Wingdings" pitchFamily="2" charset="2"/>
              <a:buChar char="Ø"/>
            </a:pPr>
            <a:r>
              <a:rPr lang="en-US" dirty="0"/>
              <a:t>Who is likely to express concerns about the decisions and activities of </a:t>
            </a:r>
            <a:r>
              <a:rPr lang="en-US" dirty="0" smtClean="0"/>
              <a:t>your </a:t>
            </a:r>
            <a:r>
              <a:rPr lang="en-US" dirty="0"/>
              <a:t>organization?</a:t>
            </a:r>
          </a:p>
          <a:p>
            <a:pPr>
              <a:buClr>
                <a:srgbClr val="0070C0"/>
              </a:buClr>
              <a:buSzPct val="100000"/>
              <a:buFont typeface="Wingdings" pitchFamily="2" charset="2"/>
              <a:buChar char="Ø"/>
            </a:pPr>
            <a:r>
              <a:rPr lang="en-US" dirty="0"/>
              <a:t>Who can help </a:t>
            </a:r>
            <a:r>
              <a:rPr lang="en-US" dirty="0" smtClean="0"/>
              <a:t>your organization </a:t>
            </a:r>
            <a:r>
              <a:rPr lang="en-US" dirty="0"/>
              <a:t>address specific impacts?</a:t>
            </a:r>
          </a:p>
          <a:p>
            <a:endParaRPr lang="en-US" dirty="0"/>
          </a:p>
        </p:txBody>
      </p:sp>
      <p:sp>
        <p:nvSpPr>
          <p:cNvPr id="2" name="Title 1"/>
          <p:cNvSpPr>
            <a:spLocks noGrp="1"/>
          </p:cNvSpPr>
          <p:nvPr>
            <p:ph type="title"/>
          </p:nvPr>
        </p:nvSpPr>
        <p:spPr>
          <a:xfrm>
            <a:off x="232228" y="246742"/>
            <a:ext cx="8911771" cy="1170895"/>
          </a:xfrm>
        </p:spPr>
        <p:txBody>
          <a:bodyPr>
            <a:normAutofit fontScale="90000"/>
          </a:bodyPr>
          <a:lstStyle/>
          <a:p>
            <a:r>
              <a:rPr lang="en-US" sz="3200" dirty="0">
                <a:solidFill>
                  <a:srgbClr val="0070C0"/>
                </a:solidFill>
              </a:rPr>
              <a:t/>
            </a:r>
            <a:br>
              <a:rPr lang="en-US" sz="3200" dirty="0">
                <a:solidFill>
                  <a:srgbClr val="0070C0"/>
                </a:solidFill>
              </a:rPr>
            </a:br>
            <a:r>
              <a:rPr lang="en-US" sz="3600" dirty="0" smtClean="0">
                <a:solidFill>
                  <a:srgbClr val="0070C0"/>
                </a:solidFill>
              </a:rPr>
              <a:t>Stakeholder identification:  useful questions</a:t>
            </a:r>
            <a:r>
              <a:rPr lang="en-US" sz="3200" dirty="0" smtClean="0">
                <a:solidFill>
                  <a:srgbClr val="0070C0"/>
                </a:solidFill>
              </a:rPr>
              <a:t/>
            </a:r>
            <a:br>
              <a:rPr lang="en-US" sz="3200" dirty="0" smtClean="0">
                <a:solidFill>
                  <a:srgbClr val="0070C0"/>
                </a:solidFill>
              </a:rPr>
            </a:br>
            <a:endParaRPr lang="en-US" sz="3200" i="1" dirty="0">
              <a:solidFill>
                <a:srgbClr val="0070C0"/>
              </a:solidFill>
            </a:endParaRPr>
          </a:p>
        </p:txBody>
      </p:sp>
      <p:sp>
        <p:nvSpPr>
          <p:cNvPr id="5" name="Slide Number Placeholder 4"/>
          <p:cNvSpPr>
            <a:spLocks noGrp="1"/>
          </p:cNvSpPr>
          <p:nvPr>
            <p:ph type="sldNum" sz="quarter" idx="12"/>
          </p:nvPr>
        </p:nvSpPr>
        <p:spPr/>
        <p:txBody>
          <a:bodyPr/>
          <a:lstStyle/>
          <a:p>
            <a:fld id="{1AFB143B-4EFD-4953-A3AE-DCD0410FF083}" type="slidenum">
              <a:rPr lang="sv-SE" smtClean="0"/>
              <a:pPr/>
              <a:t>39</a:t>
            </a:fld>
            <a:endParaRPr lang="sv-SE"/>
          </a:p>
        </p:txBody>
      </p:sp>
    </p:spTree>
    <p:extLst>
      <p:ext uri="{BB962C8B-B14F-4D97-AF65-F5344CB8AC3E}">
        <p14:creationId xmlns="" xmlns:p14="http://schemas.microsoft.com/office/powerpoint/2010/main" val="1202552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54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Part One</a:t>
            </a:r>
            <a:endParaRPr sz="5400"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 Placeholder 4"/>
          <p:cNvSpPr>
            <a:spLocks noGrp="1"/>
          </p:cNvSpPr>
          <p:nvPr>
            <p:ph sz="half" idx="4294967295"/>
          </p:nvPr>
        </p:nvSpPr>
        <p:spPr>
          <a:xfrm>
            <a:off x="682626" y="1277938"/>
            <a:ext cx="7677604" cy="4572000"/>
          </a:xfrm>
          <a:solidFill>
            <a:schemeClr val="accent4">
              <a:lumMod val="60000"/>
              <a:lumOff val="40000"/>
            </a:schemeClr>
          </a:solidFill>
        </p:spPr>
        <p:txBody>
          <a:bodyPr>
            <a:normAutofit/>
          </a:bodyPr>
          <a:lstStyle/>
          <a:p>
            <a:pPr marL="624078" indent="-514350">
              <a:buNone/>
            </a:pPr>
            <a:endParaRPr lang="en-US" sz="2800" dirty="0" smtClean="0"/>
          </a:p>
          <a:p>
            <a:pPr marL="624078" indent="-514350">
              <a:buNone/>
            </a:pPr>
            <a:r>
              <a:rPr lang="en-US" sz="2800" dirty="0" smtClean="0"/>
              <a:t>Part One</a:t>
            </a:r>
          </a:p>
          <a:p>
            <a:pPr marL="624078" indent="-514350">
              <a:buNone/>
            </a:pPr>
            <a:r>
              <a:rPr lang="en-US" sz="2800" dirty="0" smtClean="0"/>
              <a:t>    1. Introduction</a:t>
            </a:r>
          </a:p>
          <a:p>
            <a:pPr>
              <a:buNone/>
            </a:pPr>
            <a:r>
              <a:rPr lang="en-US" sz="2800" dirty="0" smtClean="0"/>
              <a:t>	 2. About ISO 26000 </a:t>
            </a:r>
          </a:p>
          <a:p>
            <a:pPr>
              <a:buNone/>
            </a:pPr>
            <a:r>
              <a:rPr lang="en-US" sz="2800" dirty="0" smtClean="0"/>
              <a:t>	 3</a:t>
            </a:r>
            <a:r>
              <a:rPr lang="en-US" sz="2800" dirty="0"/>
              <a:t>. The core </a:t>
            </a:r>
            <a:r>
              <a:rPr lang="en-US" sz="2800" dirty="0" smtClean="0"/>
              <a:t>content of ISO 26000</a:t>
            </a:r>
          </a:p>
          <a:p>
            <a:pPr marL="804672" lvl="1" indent="0">
              <a:buClr>
                <a:srgbClr val="FFC000"/>
              </a:buClr>
              <a:buSzPct val="100000"/>
              <a:buFont typeface="Wingdings" pitchFamily="2" charset="2"/>
              <a:buChar char="Ø"/>
            </a:pPr>
            <a:r>
              <a:rPr lang="en-US" sz="2400" dirty="0" smtClean="0"/>
              <a:t>7 principles</a:t>
            </a:r>
          </a:p>
          <a:p>
            <a:pPr marL="804672" lvl="1" indent="0">
              <a:buClr>
                <a:srgbClr val="FFC000"/>
              </a:buClr>
              <a:buSzPct val="100000"/>
              <a:buFont typeface="Wingdings" pitchFamily="2" charset="2"/>
              <a:buChar char="Ø"/>
            </a:pPr>
            <a:r>
              <a:rPr lang="en-US" sz="2400" dirty="0" smtClean="0"/>
              <a:t>7 core subjects</a:t>
            </a:r>
          </a:p>
          <a:p>
            <a:pPr marL="804672" lvl="1" indent="0">
              <a:buClr>
                <a:srgbClr val="FFC000"/>
              </a:buClr>
              <a:buSzPct val="100000"/>
              <a:buFont typeface="Wingdings" pitchFamily="2" charset="2"/>
              <a:buChar char="Ø"/>
            </a:pPr>
            <a:r>
              <a:rPr lang="en-US" sz="2400" dirty="0" smtClean="0"/>
              <a:t>definition of SR</a:t>
            </a:r>
          </a:p>
          <a:p>
            <a:pPr>
              <a:buFont typeface="Wingdings" pitchFamily="2" charset="2"/>
              <a:buChar char="ü"/>
            </a:pPr>
            <a:endParaRPr lang="en-US" dirty="0"/>
          </a:p>
        </p:txBody>
      </p:sp>
      <p:sp>
        <p:nvSpPr>
          <p:cNvPr id="6" name="Slide Number Placeholder 5"/>
          <p:cNvSpPr>
            <a:spLocks noGrp="1"/>
          </p:cNvSpPr>
          <p:nvPr>
            <p:ph type="sldNum" sz="quarter" idx="12"/>
          </p:nvPr>
        </p:nvSpPr>
        <p:spPr>
          <a:xfrm>
            <a:off x="8432801" y="5617029"/>
            <a:ext cx="420574" cy="464457"/>
          </a:xfrm>
        </p:spPr>
        <p:txBody>
          <a:bodyPr/>
          <a:lstStyle/>
          <a:p>
            <a:fld id="{A46CAD8F-DD54-4D6D-9735-CBA73947F50C}" type="slidenum">
              <a:rPr lang="sv-SE" smtClean="0"/>
              <a:pPr/>
              <a:t>4</a:t>
            </a:fld>
            <a:endParaRPr lang="sv-SE" dirty="0"/>
          </a:p>
        </p:txBody>
      </p:sp>
    </p:spTree>
    <p:extLst>
      <p:ext uri="{BB962C8B-B14F-4D97-AF65-F5344CB8AC3E}">
        <p14:creationId xmlns="" xmlns:p14="http://schemas.microsoft.com/office/powerpoint/2010/main" val="10104037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81329"/>
            <a:ext cx="8229600" cy="4411472"/>
          </a:xfrm>
        </p:spPr>
        <p:txBody>
          <a:bodyPr>
            <a:normAutofit fontScale="92500"/>
          </a:bodyPr>
          <a:lstStyle/>
          <a:p>
            <a:pPr indent="0">
              <a:buClr>
                <a:srgbClr val="0070C0"/>
              </a:buClr>
              <a:buSzPct val="100000"/>
              <a:buFont typeface="Wingdings" pitchFamily="2" charset="2"/>
              <a:buChar char="Ø"/>
            </a:pPr>
            <a:r>
              <a:rPr lang="en-US" sz="2600" dirty="0"/>
              <a:t>“Stakeholder identification and engagement are central to addressing an organization’s social responsibility.”  (ISO 26000:2010 Clause 5.3</a:t>
            </a:r>
            <a:r>
              <a:rPr lang="en-US" sz="2600" dirty="0" smtClean="0"/>
              <a:t>)</a:t>
            </a:r>
          </a:p>
          <a:p>
            <a:pPr indent="0">
              <a:buClr>
                <a:srgbClr val="0070C0"/>
              </a:buClr>
              <a:buSzPct val="100000"/>
              <a:buFont typeface="Wingdings" pitchFamily="2" charset="2"/>
              <a:buChar char="Ø"/>
            </a:pPr>
            <a:r>
              <a:rPr lang="en-US" sz="2600" dirty="0" smtClean="0"/>
              <a:t>The goal is to build trust and credibility for the long term, not to find “quick fixes” for problems.</a:t>
            </a:r>
            <a:endParaRPr lang="en-US" sz="2600" dirty="0"/>
          </a:p>
          <a:p>
            <a:pPr indent="0">
              <a:buClr>
                <a:srgbClr val="0070C0"/>
              </a:buClr>
              <a:buSzPct val="100000"/>
              <a:buFont typeface="Wingdings" pitchFamily="2" charset="2"/>
              <a:buChar char="Ø"/>
            </a:pPr>
            <a:r>
              <a:rPr lang="en-US" sz="2600" dirty="0"/>
              <a:t>Communication establishes channels for exchanging knowledge, </a:t>
            </a:r>
            <a:r>
              <a:rPr lang="en-US" sz="2600" dirty="0" smtClean="0"/>
              <a:t>complaints, </a:t>
            </a:r>
            <a:r>
              <a:rPr lang="en-US" sz="2600" dirty="0"/>
              <a:t>and ideas for solutions.  </a:t>
            </a:r>
          </a:p>
          <a:p>
            <a:pPr indent="0">
              <a:buClr>
                <a:srgbClr val="0070C0"/>
              </a:buClr>
              <a:buSzPct val="100000"/>
              <a:buFont typeface="Wingdings" pitchFamily="2" charset="2"/>
              <a:buChar char="Ø"/>
            </a:pPr>
            <a:r>
              <a:rPr lang="en-US" sz="2600" dirty="0" smtClean="0"/>
              <a:t>Start </a:t>
            </a:r>
            <a:r>
              <a:rPr lang="en-US" sz="2600" dirty="0"/>
              <a:t>to communicate respect and </a:t>
            </a:r>
            <a:r>
              <a:rPr lang="en-US" sz="2600" dirty="0" smtClean="0"/>
              <a:t>know your stakeholders </a:t>
            </a:r>
            <a:r>
              <a:rPr lang="en-US" sz="2600" b="1" dirty="0" smtClean="0"/>
              <a:t>before</a:t>
            </a:r>
            <a:r>
              <a:rPr lang="en-US" sz="2600" dirty="0" smtClean="0"/>
              <a:t> </a:t>
            </a:r>
            <a:r>
              <a:rPr lang="en-US" sz="2600" dirty="0"/>
              <a:t>a crisis emerges. </a:t>
            </a:r>
          </a:p>
          <a:p>
            <a:endParaRPr lang="en-US" dirty="0"/>
          </a:p>
        </p:txBody>
      </p:sp>
      <p:sp>
        <p:nvSpPr>
          <p:cNvPr id="5" name="Slide Number Placeholder 4"/>
          <p:cNvSpPr>
            <a:spLocks noGrp="1"/>
          </p:cNvSpPr>
          <p:nvPr>
            <p:ph type="sldNum" sz="quarter" idx="12"/>
          </p:nvPr>
        </p:nvSpPr>
        <p:spPr/>
        <p:txBody>
          <a:bodyPr/>
          <a:lstStyle/>
          <a:p>
            <a:fld id="{1AFB143B-4EFD-4953-A3AE-DCD0410FF083}" type="slidenum">
              <a:rPr lang="sv-SE" smtClean="0"/>
              <a:pPr/>
              <a:t>40</a:t>
            </a:fld>
            <a:endParaRPr lang="sv-SE"/>
          </a:p>
        </p:txBody>
      </p:sp>
      <p:sp>
        <p:nvSpPr>
          <p:cNvPr id="2" name="Title 1"/>
          <p:cNvSpPr>
            <a:spLocks noGrp="1"/>
          </p:cNvSpPr>
          <p:nvPr>
            <p:ph type="title"/>
          </p:nvPr>
        </p:nvSpPr>
        <p:spPr/>
        <p:txBody>
          <a:bodyPr>
            <a:noAutofit/>
          </a:bodyPr>
          <a:lstStyle/>
          <a:p>
            <a:r>
              <a:rPr lang="en-US" sz="3200" dirty="0">
                <a:solidFill>
                  <a:srgbClr val="0070C0"/>
                </a:solidFill>
              </a:rPr>
              <a:t>Stakeholder engagement and </a:t>
            </a:r>
            <a:r>
              <a:rPr lang="en-US" sz="3200" dirty="0" smtClean="0">
                <a:solidFill>
                  <a:srgbClr val="0070C0"/>
                </a:solidFill>
              </a:rPr>
              <a:t>communication</a:t>
            </a:r>
            <a:endParaRPr lang="en-US" sz="3200" dirty="0">
              <a:solidFill>
                <a:srgbClr val="0070C0"/>
              </a:solidFill>
            </a:endParaRPr>
          </a:p>
        </p:txBody>
      </p:sp>
    </p:spTree>
    <p:extLst>
      <p:ext uri="{BB962C8B-B14F-4D97-AF65-F5344CB8AC3E}">
        <p14:creationId xmlns="" xmlns:p14="http://schemas.microsoft.com/office/powerpoint/2010/main" val="8964491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086" y="1175657"/>
            <a:ext cx="7990114" cy="5283200"/>
          </a:xfrm>
        </p:spPr>
        <p:txBody>
          <a:bodyPr>
            <a:normAutofit/>
          </a:bodyPr>
          <a:lstStyle/>
          <a:p>
            <a:pPr marL="0" indent="0">
              <a:spcBef>
                <a:spcPts val="0"/>
              </a:spcBef>
              <a:buClr>
                <a:srgbClr val="0070C0"/>
              </a:buClr>
              <a:buSzPct val="100000"/>
              <a:buFont typeface="Wingdings" pitchFamily="2" charset="2"/>
              <a:buChar char="Ø"/>
            </a:pPr>
            <a:r>
              <a:rPr lang="en-US" sz="2000" dirty="0" smtClean="0"/>
              <a:t>  include representatives of </a:t>
            </a:r>
            <a:r>
              <a:rPr lang="en-US" sz="2000" dirty="0"/>
              <a:t>different stakeholder </a:t>
            </a:r>
            <a:r>
              <a:rPr lang="en-US" sz="2000" dirty="0" smtClean="0"/>
              <a:t>groups</a:t>
            </a:r>
          </a:p>
          <a:p>
            <a:pPr marL="0" indent="0">
              <a:spcBef>
                <a:spcPts val="0"/>
              </a:spcBef>
              <a:buClr>
                <a:srgbClr val="0070C0"/>
              </a:buClr>
              <a:buSzPct val="100000"/>
              <a:buFont typeface="Wingdings" pitchFamily="2" charset="2"/>
              <a:buChar char="Ø"/>
            </a:pPr>
            <a:endParaRPr lang="en-US" sz="2000" dirty="0"/>
          </a:p>
          <a:p>
            <a:pPr marL="0" indent="0">
              <a:spcBef>
                <a:spcPts val="0"/>
              </a:spcBef>
              <a:buClr>
                <a:srgbClr val="0070C0"/>
              </a:buClr>
              <a:buSzPct val="100000"/>
              <a:buFont typeface="Wingdings" pitchFamily="2" charset="2"/>
              <a:buChar char="Ø"/>
            </a:pPr>
            <a:r>
              <a:rPr lang="en-US" sz="2000" dirty="0" smtClean="0"/>
              <a:t>  emphasize </a:t>
            </a:r>
            <a:r>
              <a:rPr lang="en-US" sz="2000" b="1" u="sng" dirty="0"/>
              <a:t>two-way</a:t>
            </a:r>
            <a:r>
              <a:rPr lang="en-US" sz="2000" b="1" dirty="0"/>
              <a:t> </a:t>
            </a:r>
            <a:r>
              <a:rPr lang="en-US" sz="2000" dirty="0" smtClean="0"/>
              <a:t>communication</a:t>
            </a:r>
          </a:p>
          <a:p>
            <a:pPr marL="0" indent="0">
              <a:spcBef>
                <a:spcPts val="0"/>
              </a:spcBef>
              <a:buClr>
                <a:srgbClr val="0070C0"/>
              </a:buClr>
              <a:buSzPct val="100000"/>
              <a:buFont typeface="Wingdings" pitchFamily="2" charset="2"/>
              <a:buChar char="Ø"/>
            </a:pPr>
            <a:endParaRPr lang="en-US" sz="2000" dirty="0" smtClean="0"/>
          </a:p>
          <a:p>
            <a:pPr marL="0" indent="0">
              <a:spcBef>
                <a:spcPts val="0"/>
              </a:spcBef>
              <a:buClr>
                <a:srgbClr val="0070C0"/>
              </a:buClr>
              <a:buSzPct val="100000"/>
              <a:buFont typeface="Wingdings" pitchFamily="2" charset="2"/>
              <a:buChar char="Ø"/>
            </a:pPr>
            <a:r>
              <a:rPr lang="en-US" sz="2000" dirty="0" smtClean="0"/>
              <a:t>  start by </a:t>
            </a:r>
            <a:r>
              <a:rPr lang="en-US" sz="2000" b="1" dirty="0" smtClean="0"/>
              <a:t>listening</a:t>
            </a:r>
            <a:r>
              <a:rPr lang="en-US" sz="2000" dirty="0" smtClean="0"/>
              <a:t> </a:t>
            </a:r>
            <a:r>
              <a:rPr lang="en-US" sz="2000" dirty="0"/>
              <a:t>to your </a:t>
            </a:r>
            <a:r>
              <a:rPr lang="en-US" sz="2000" dirty="0" smtClean="0"/>
              <a:t>stakeholders and their</a:t>
            </a:r>
          </a:p>
          <a:p>
            <a:pPr marL="0" indent="0">
              <a:spcBef>
                <a:spcPts val="0"/>
              </a:spcBef>
              <a:buClr>
                <a:srgbClr val="0070C0"/>
              </a:buClr>
              <a:buSzPct val="100000"/>
              <a:buNone/>
            </a:pPr>
            <a:r>
              <a:rPr lang="en-US" sz="2000" dirty="0" smtClean="0"/>
              <a:t>    representatives; this will establish respectful dialogue, and</a:t>
            </a:r>
          </a:p>
          <a:p>
            <a:pPr marL="0" indent="0">
              <a:spcBef>
                <a:spcPts val="0"/>
              </a:spcBef>
              <a:buClr>
                <a:srgbClr val="0070C0"/>
              </a:buClr>
              <a:buSzPct val="100000"/>
              <a:buNone/>
            </a:pPr>
            <a:r>
              <a:rPr lang="en-US" sz="2000" dirty="0" smtClean="0"/>
              <a:t>    thus will help them listen to your viewpoints as you move</a:t>
            </a:r>
          </a:p>
          <a:p>
            <a:pPr marL="0" indent="0">
              <a:spcBef>
                <a:spcPts val="0"/>
              </a:spcBef>
              <a:buClr>
                <a:srgbClr val="0070C0"/>
              </a:buClr>
              <a:buSzPct val="100000"/>
              <a:buNone/>
            </a:pPr>
            <a:r>
              <a:rPr lang="en-US" sz="2000" dirty="0" smtClean="0"/>
              <a:t>    forward</a:t>
            </a:r>
          </a:p>
          <a:p>
            <a:pPr marL="0" indent="0">
              <a:spcBef>
                <a:spcPts val="0"/>
              </a:spcBef>
              <a:buClr>
                <a:srgbClr val="0070C0"/>
              </a:buClr>
              <a:buSzPct val="100000"/>
              <a:buFont typeface="Wingdings" pitchFamily="2" charset="2"/>
              <a:buChar char="Ø"/>
            </a:pPr>
            <a:endParaRPr lang="en-US" sz="2000" dirty="0"/>
          </a:p>
          <a:p>
            <a:pPr marL="0" indent="0">
              <a:spcBef>
                <a:spcPts val="0"/>
              </a:spcBef>
              <a:buClr>
                <a:srgbClr val="0070C0"/>
              </a:buClr>
              <a:buSzPct val="100000"/>
              <a:buFont typeface="Wingdings" pitchFamily="2" charset="2"/>
              <a:buChar char="Ø"/>
            </a:pPr>
            <a:r>
              <a:rPr lang="en-US" sz="2000" dirty="0" smtClean="0"/>
              <a:t>  keep </a:t>
            </a:r>
            <a:r>
              <a:rPr lang="en-US" sz="2000" dirty="0"/>
              <a:t>a realistic and positive tone; </a:t>
            </a:r>
            <a:r>
              <a:rPr lang="en-US" sz="2000" dirty="0" smtClean="0"/>
              <a:t>avoid </a:t>
            </a:r>
            <a:r>
              <a:rPr lang="en-US" sz="2000" dirty="0"/>
              <a:t>making vague </a:t>
            </a:r>
            <a:r>
              <a:rPr lang="en-US" sz="2000" dirty="0" smtClean="0"/>
              <a:t>or</a:t>
            </a:r>
          </a:p>
          <a:p>
            <a:pPr marL="0" indent="0">
              <a:spcBef>
                <a:spcPts val="0"/>
              </a:spcBef>
              <a:buClr>
                <a:srgbClr val="0070C0"/>
              </a:buClr>
              <a:buSzPct val="100000"/>
              <a:buNone/>
            </a:pPr>
            <a:r>
              <a:rPr lang="en-US" sz="2000" dirty="0" smtClean="0"/>
              <a:t>    ambitious </a:t>
            </a:r>
            <a:r>
              <a:rPr lang="en-US" sz="2000" dirty="0"/>
              <a:t>promises that can’t be </a:t>
            </a:r>
            <a:r>
              <a:rPr lang="en-US" sz="2000" dirty="0" smtClean="0"/>
              <a:t>kept</a:t>
            </a:r>
          </a:p>
          <a:p>
            <a:pPr marL="0" indent="0">
              <a:spcBef>
                <a:spcPts val="0"/>
              </a:spcBef>
              <a:buClr>
                <a:srgbClr val="0070C0"/>
              </a:buClr>
              <a:buSzPct val="100000"/>
              <a:buFont typeface="Wingdings" pitchFamily="2" charset="2"/>
              <a:buChar char="Ø"/>
            </a:pPr>
            <a:endParaRPr lang="en-US" sz="2000" dirty="0" smtClean="0"/>
          </a:p>
          <a:p>
            <a:pPr marL="0" indent="0">
              <a:spcBef>
                <a:spcPts val="0"/>
              </a:spcBef>
              <a:buClr>
                <a:srgbClr val="0070C0"/>
              </a:buClr>
              <a:buSzPct val="100000"/>
              <a:buFont typeface="Wingdings" pitchFamily="2" charset="2"/>
              <a:buChar char="Ø"/>
            </a:pPr>
            <a:r>
              <a:rPr lang="en-US" sz="2000" dirty="0" smtClean="0"/>
              <a:t>  establish a process – not be a “one-off”</a:t>
            </a:r>
          </a:p>
          <a:p>
            <a:pPr marL="0" indent="0">
              <a:spcBef>
                <a:spcPts val="0"/>
              </a:spcBef>
              <a:buClr>
                <a:srgbClr val="0070C0"/>
              </a:buClr>
              <a:buSzPct val="100000"/>
              <a:buFont typeface="Wingdings" pitchFamily="2" charset="2"/>
              <a:buChar char="Ø"/>
            </a:pPr>
            <a:endParaRPr lang="en-US" sz="2000" dirty="0" smtClean="0"/>
          </a:p>
          <a:p>
            <a:pPr marL="0" indent="0">
              <a:spcBef>
                <a:spcPts val="0"/>
              </a:spcBef>
              <a:buClr>
                <a:srgbClr val="0070C0"/>
              </a:buClr>
              <a:buSzPct val="100000"/>
              <a:buFont typeface="Wingdings" pitchFamily="2" charset="2"/>
              <a:buChar char="Ø"/>
            </a:pPr>
            <a:r>
              <a:rPr lang="en-US" sz="2000" dirty="0" smtClean="0"/>
              <a:t>  IMPORTANT: should NOT be used mainly as a photo </a:t>
            </a:r>
          </a:p>
          <a:p>
            <a:pPr marL="0" indent="0">
              <a:spcBef>
                <a:spcPts val="0"/>
              </a:spcBef>
              <a:buClr>
                <a:srgbClr val="0070C0"/>
              </a:buClr>
              <a:buSzPct val="100000"/>
              <a:buNone/>
            </a:pPr>
            <a:r>
              <a:rPr lang="en-US" sz="2000" dirty="0" smtClean="0"/>
              <a:t>     opportunity or vehicle for publicity or public relations</a:t>
            </a:r>
          </a:p>
        </p:txBody>
      </p:sp>
      <p:sp>
        <p:nvSpPr>
          <p:cNvPr id="2" name="Title 1"/>
          <p:cNvSpPr>
            <a:spLocks noGrp="1"/>
          </p:cNvSpPr>
          <p:nvPr>
            <p:ph type="title"/>
          </p:nvPr>
        </p:nvSpPr>
        <p:spPr>
          <a:xfrm>
            <a:off x="457200" y="182564"/>
            <a:ext cx="8229600" cy="1109208"/>
          </a:xfrm>
        </p:spPr>
        <p:txBody>
          <a:bodyPr>
            <a:noAutofit/>
          </a:bodyPr>
          <a:lstStyle/>
          <a:p>
            <a:r>
              <a:rPr lang="en-US" sz="3200" dirty="0" smtClean="0">
                <a:solidFill>
                  <a:srgbClr val="0070C0"/>
                </a:solidFill>
              </a:rPr>
              <a:t>Stakeholder </a:t>
            </a:r>
            <a:r>
              <a:rPr lang="en-US" sz="3200" dirty="0">
                <a:solidFill>
                  <a:srgbClr val="0070C0"/>
                </a:solidFill>
              </a:rPr>
              <a:t>engagement should:</a:t>
            </a:r>
          </a:p>
        </p:txBody>
      </p:sp>
      <p:sp>
        <p:nvSpPr>
          <p:cNvPr id="4" name="Slide Number Placeholder 3"/>
          <p:cNvSpPr>
            <a:spLocks noGrp="1"/>
          </p:cNvSpPr>
          <p:nvPr>
            <p:ph type="sldNum" sz="quarter" idx="12"/>
          </p:nvPr>
        </p:nvSpPr>
        <p:spPr/>
        <p:txBody>
          <a:bodyPr/>
          <a:lstStyle/>
          <a:p>
            <a:fld id="{1AFB143B-4EFD-4953-A3AE-DCD0410FF083}" type="slidenum">
              <a:rPr lang="sv-SE" smtClean="0"/>
              <a:pPr/>
              <a:t>41</a:t>
            </a:fld>
            <a:endParaRPr lang="sv-SE"/>
          </a:p>
        </p:txBody>
      </p:sp>
    </p:spTree>
    <p:extLst>
      <p:ext uri="{BB962C8B-B14F-4D97-AF65-F5344CB8AC3E}">
        <p14:creationId xmlns="" xmlns:p14="http://schemas.microsoft.com/office/powerpoint/2010/main" val="18087407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noAutofit/>
          </a:bodyPr>
          <a:lstStyle/>
          <a:p>
            <a:pPr>
              <a:buNone/>
            </a:pPr>
            <a:r>
              <a:rPr lang="en-US" sz="2400" dirty="0" smtClean="0"/>
              <a:t>Topics:</a:t>
            </a:r>
          </a:p>
          <a:p>
            <a:pPr>
              <a:buNone/>
            </a:pPr>
            <a:endParaRPr lang="en-US" sz="2400" dirty="0"/>
          </a:p>
          <a:p>
            <a:pPr>
              <a:buClr>
                <a:srgbClr val="0070C0"/>
              </a:buClr>
              <a:buSzPct val="100000"/>
              <a:buFont typeface="Wingdings" pitchFamily="2" charset="2"/>
              <a:buChar char="Ø"/>
            </a:pPr>
            <a:r>
              <a:rPr lang="en-US" sz="2400" dirty="0" smtClean="0"/>
              <a:t>Integrating SR throughout your organization</a:t>
            </a:r>
          </a:p>
          <a:p>
            <a:pPr>
              <a:buClr>
                <a:srgbClr val="0070C0"/>
              </a:buClr>
              <a:buSzPct val="100000"/>
              <a:buFont typeface="Wingdings" pitchFamily="2" charset="2"/>
              <a:buChar char="Ø"/>
            </a:pPr>
            <a:r>
              <a:rPr lang="en-US" sz="2400" dirty="0" smtClean="0"/>
              <a:t>Management processes</a:t>
            </a:r>
          </a:p>
          <a:p>
            <a:pPr>
              <a:buClr>
                <a:srgbClr val="0070C0"/>
              </a:buClr>
              <a:buSzPct val="100000"/>
              <a:buFont typeface="Wingdings" pitchFamily="2" charset="2"/>
              <a:buChar char="Ø"/>
            </a:pPr>
            <a:r>
              <a:rPr lang="en-US" sz="2400" dirty="0" smtClean="0"/>
              <a:t>Involving stakeholders from the start</a:t>
            </a:r>
          </a:p>
          <a:p>
            <a:pPr>
              <a:buClr>
                <a:srgbClr val="0070C0"/>
              </a:buClr>
              <a:buSzPct val="100000"/>
              <a:buFont typeface="Wingdings" pitchFamily="2" charset="2"/>
              <a:buChar char="Ø"/>
            </a:pPr>
            <a:r>
              <a:rPr lang="en-US" sz="2400" dirty="0" smtClean="0"/>
              <a:t>Working with the 7 Core Subjects and their issues</a:t>
            </a:r>
          </a:p>
          <a:p>
            <a:pPr>
              <a:buClr>
                <a:srgbClr val="0070C0"/>
              </a:buClr>
              <a:buSzPct val="100000"/>
              <a:buFont typeface="Wingdings" pitchFamily="2" charset="2"/>
              <a:buChar char="Ø"/>
            </a:pPr>
            <a:r>
              <a:rPr lang="en-US" sz="2400" dirty="0" smtClean="0"/>
              <a:t>Due diligence</a:t>
            </a:r>
          </a:p>
          <a:p>
            <a:pPr>
              <a:buClr>
                <a:srgbClr val="0070C0"/>
              </a:buClr>
              <a:buSzPct val="100000"/>
              <a:buFont typeface="Wingdings" pitchFamily="2" charset="2"/>
              <a:buChar char="Ø"/>
            </a:pPr>
            <a:r>
              <a:rPr lang="en-US" sz="2400" dirty="0" smtClean="0"/>
              <a:t>Sphere of influence</a:t>
            </a:r>
          </a:p>
          <a:p>
            <a:pPr>
              <a:buClr>
                <a:srgbClr val="0070C0"/>
              </a:buClr>
              <a:buSzPct val="100000"/>
              <a:buFont typeface="Wingdings" pitchFamily="2" charset="2"/>
              <a:buChar char="Ø"/>
            </a:pPr>
            <a:r>
              <a:rPr lang="en-US" sz="2400" dirty="0" smtClean="0"/>
              <a:t>Gap analysis and priorities for action</a:t>
            </a:r>
          </a:p>
          <a:p>
            <a:endParaRPr lang="en-US" dirty="0" smtClean="0"/>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1AFB143B-4EFD-4953-A3AE-DCD0410FF083}" type="slidenum">
              <a:rPr lang="sv-SE" smtClean="0"/>
              <a:pPr/>
              <a:t>42</a:t>
            </a:fld>
            <a:endParaRPr lang="sv-SE"/>
          </a:p>
        </p:txBody>
      </p:sp>
      <p:sp>
        <p:nvSpPr>
          <p:cNvPr id="2" name="Title 1"/>
          <p:cNvSpPr>
            <a:spLocks noGrp="1"/>
          </p:cNvSpPr>
          <p:nvPr>
            <p:ph type="title"/>
          </p:nvPr>
        </p:nvSpPr>
        <p:spPr/>
        <p:txBody>
          <a:bodyPr>
            <a:noAutofit/>
          </a:bodyPr>
          <a:lstStyle/>
          <a:p>
            <a:pPr algn="l"/>
            <a:r>
              <a:rPr lang="en-US" sz="3200" dirty="0" smtClean="0">
                <a:solidFill>
                  <a:srgbClr val="0070C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2. Implementation of ISO </a:t>
            </a:r>
            <a:r>
              <a:rPr lang="en-US" sz="3200" dirty="0">
                <a:solidFill>
                  <a:srgbClr val="0070C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26000</a:t>
            </a:r>
          </a:p>
        </p:txBody>
      </p:sp>
    </p:spTree>
    <p:extLst>
      <p:ext uri="{BB962C8B-B14F-4D97-AF65-F5344CB8AC3E}">
        <p14:creationId xmlns="" xmlns:p14="http://schemas.microsoft.com/office/powerpoint/2010/main" val="16766645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dirty="0">
                <a:solidFill>
                  <a:srgbClr val="0070C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Integrating SR throughout </a:t>
            </a:r>
            <a:r>
              <a:rPr lang="en-US" sz="3200" dirty="0" smtClean="0">
                <a:solidFill>
                  <a:srgbClr val="0070C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your organization   </a:t>
            </a:r>
            <a:r>
              <a:rPr lang="en-US" sz="2800" dirty="0" smtClean="0">
                <a:solidFill>
                  <a:srgbClr val="0070C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[ISO 26000 clause 7]</a:t>
            </a:r>
            <a:endParaRPr lang="en-US" sz="2800" dirty="0">
              <a:solidFill>
                <a:srgbClr val="0070C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endParaRPr>
          </a:p>
        </p:txBody>
      </p:sp>
      <p:sp>
        <p:nvSpPr>
          <p:cNvPr id="8" name="Text Placeholder 7"/>
          <p:cNvSpPr>
            <a:spLocks noGrp="1"/>
          </p:cNvSpPr>
          <p:nvPr>
            <p:ph type="body" idx="1"/>
          </p:nvPr>
        </p:nvSpPr>
        <p:spPr>
          <a:xfrm>
            <a:off x="629841" y="1649415"/>
            <a:ext cx="3733800" cy="762000"/>
          </a:xfrm>
        </p:spPr>
        <p:txBody>
          <a:bodyPr>
            <a:normAutofit lnSpcReduction="10000"/>
          </a:bodyPr>
          <a:lstStyle/>
          <a:p>
            <a:r>
              <a:rPr lang="en-US" b="0" dirty="0"/>
              <a:t>Setting direction toward </a:t>
            </a:r>
            <a:r>
              <a:rPr lang="en-US" b="0" dirty="0" smtClean="0"/>
              <a:t>SR from the top</a:t>
            </a:r>
            <a:endParaRPr lang="en-US" b="0" dirty="0"/>
          </a:p>
        </p:txBody>
      </p:sp>
      <p:sp>
        <p:nvSpPr>
          <p:cNvPr id="9" name="Text Placeholder 8"/>
          <p:cNvSpPr>
            <a:spLocks noGrp="1"/>
          </p:cNvSpPr>
          <p:nvPr>
            <p:ph type="body" sz="half" idx="3"/>
          </p:nvPr>
        </p:nvSpPr>
        <p:spPr>
          <a:xfrm>
            <a:off x="4794250" y="1582057"/>
            <a:ext cx="3733800" cy="827314"/>
          </a:xfrm>
        </p:spPr>
        <p:txBody>
          <a:bodyPr>
            <a:normAutofit/>
          </a:bodyPr>
          <a:lstStyle/>
          <a:p>
            <a:r>
              <a:rPr lang="en-US" b="0" dirty="0"/>
              <a:t>Governance and operating procedures</a:t>
            </a:r>
          </a:p>
        </p:txBody>
      </p:sp>
      <p:sp>
        <p:nvSpPr>
          <p:cNvPr id="6" name="Content Placeholder 5"/>
          <p:cNvSpPr>
            <a:spLocks noGrp="1"/>
          </p:cNvSpPr>
          <p:nvPr>
            <p:ph sz="quarter" idx="2"/>
          </p:nvPr>
        </p:nvSpPr>
        <p:spPr>
          <a:xfrm>
            <a:off x="457200" y="2467429"/>
            <a:ext cx="4040188" cy="3802742"/>
          </a:xfrm>
        </p:spPr>
        <p:txBody>
          <a:bodyPr>
            <a:normAutofit fontScale="92500" lnSpcReduction="10000"/>
          </a:bodyPr>
          <a:lstStyle/>
          <a:p>
            <a:r>
              <a:rPr lang="en-US" sz="2400" dirty="0">
                <a:solidFill>
                  <a:srgbClr val="0070C0"/>
                </a:solidFill>
              </a:rPr>
              <a:t>Owners and top management need to </a:t>
            </a:r>
            <a:r>
              <a:rPr lang="en-US" sz="2400" dirty="0" smtClean="0">
                <a:solidFill>
                  <a:srgbClr val="0070C0"/>
                </a:solidFill>
              </a:rPr>
              <a:t>lead by example</a:t>
            </a:r>
            <a:endParaRPr lang="en-US" sz="2400" dirty="0">
              <a:solidFill>
                <a:srgbClr val="0070C0"/>
              </a:solidFill>
            </a:endParaRPr>
          </a:p>
          <a:p>
            <a:r>
              <a:rPr lang="en-US" sz="2400" dirty="0">
                <a:solidFill>
                  <a:srgbClr val="0070C0"/>
                </a:solidFill>
              </a:rPr>
              <a:t>Use mission and vision statements to define values</a:t>
            </a:r>
          </a:p>
          <a:p>
            <a:r>
              <a:rPr lang="en-US" sz="2400" dirty="0">
                <a:solidFill>
                  <a:srgbClr val="0070C0"/>
                </a:solidFill>
              </a:rPr>
              <a:t>Involve relevant stakeholders</a:t>
            </a:r>
            <a:r>
              <a:rPr lang="en-US" sz="2400" dirty="0" smtClean="0">
                <a:solidFill>
                  <a:srgbClr val="0070C0"/>
                </a:solidFill>
              </a:rPr>
              <a:t>, especially all staff and workers</a:t>
            </a:r>
            <a:endParaRPr lang="en-US" sz="2400" dirty="0">
              <a:solidFill>
                <a:srgbClr val="0070C0"/>
              </a:solidFill>
            </a:endParaRPr>
          </a:p>
          <a:p>
            <a:r>
              <a:rPr lang="en-US" sz="2400" dirty="0">
                <a:solidFill>
                  <a:srgbClr val="0070C0"/>
                </a:solidFill>
              </a:rPr>
              <a:t>Set short-term and long-term goals</a:t>
            </a:r>
          </a:p>
        </p:txBody>
      </p:sp>
      <p:sp>
        <p:nvSpPr>
          <p:cNvPr id="7" name="Content Placeholder 6"/>
          <p:cNvSpPr>
            <a:spLocks noGrp="1"/>
          </p:cNvSpPr>
          <p:nvPr>
            <p:ph sz="quarter" idx="4"/>
          </p:nvPr>
        </p:nvSpPr>
        <p:spPr>
          <a:xfrm>
            <a:off x="4794250" y="2632075"/>
            <a:ext cx="3887391" cy="3684588"/>
          </a:xfrm>
        </p:spPr>
        <p:txBody>
          <a:bodyPr>
            <a:normAutofit fontScale="92500"/>
          </a:bodyPr>
          <a:lstStyle/>
          <a:p>
            <a:r>
              <a:rPr lang="en-US" sz="2400" dirty="0">
                <a:solidFill>
                  <a:srgbClr val="0070C0"/>
                </a:solidFill>
              </a:rPr>
              <a:t>Incorporate transparency and accountability at all levels</a:t>
            </a:r>
          </a:p>
          <a:p>
            <a:r>
              <a:rPr lang="en-US" sz="2400" dirty="0">
                <a:solidFill>
                  <a:srgbClr val="0070C0"/>
                </a:solidFill>
              </a:rPr>
              <a:t>Apply SR to decisions on purchasing, investing, hiring and promoting, advertising, community relations, etc.</a:t>
            </a:r>
          </a:p>
        </p:txBody>
      </p:sp>
      <p:sp>
        <p:nvSpPr>
          <p:cNvPr id="10" name="Slide Number Placeholder 9"/>
          <p:cNvSpPr>
            <a:spLocks noGrp="1"/>
          </p:cNvSpPr>
          <p:nvPr>
            <p:ph type="sldNum" sz="quarter" idx="12"/>
          </p:nvPr>
        </p:nvSpPr>
        <p:spPr/>
        <p:txBody>
          <a:bodyPr/>
          <a:lstStyle/>
          <a:p>
            <a:fld id="{1AFB143B-4EFD-4953-A3AE-DCD0410FF083}" type="slidenum">
              <a:rPr lang="sv-SE" smtClean="0"/>
              <a:pPr/>
              <a:t>43</a:t>
            </a:fld>
            <a:endParaRPr lang="sv-SE"/>
          </a:p>
        </p:txBody>
      </p:sp>
    </p:spTree>
    <p:extLst>
      <p:ext uri="{BB962C8B-B14F-4D97-AF65-F5344CB8AC3E}">
        <p14:creationId xmlns="" xmlns:p14="http://schemas.microsoft.com/office/powerpoint/2010/main" val="19948004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テキスト ボックス 4"/>
          <p:cNvSpPr txBox="1">
            <a:spLocks noChangeArrowheads="1"/>
          </p:cNvSpPr>
          <p:nvPr/>
        </p:nvSpPr>
        <p:spPr bwMode="auto">
          <a:xfrm>
            <a:off x="427785" y="1175657"/>
            <a:ext cx="6476230" cy="390095"/>
          </a:xfrm>
          <a:prstGeom prst="rect">
            <a:avLst/>
          </a:prstGeom>
          <a:solidFill>
            <a:srgbClr val="9AF8F4"/>
          </a:solidFill>
          <a:ln w="12700">
            <a:solidFill>
              <a:schemeClr val="tx1"/>
            </a:solidFill>
            <a:miter lim="800000"/>
            <a:headEnd/>
            <a:tailEnd/>
          </a:ln>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900" dirty="0">
                <a:solidFill>
                  <a:srgbClr val="3333CC"/>
                </a:solidFill>
                <a:latin typeface="+mn-lt"/>
              </a:rPr>
              <a:t>Setting the direction for SR</a:t>
            </a:r>
            <a:endParaRPr lang="ja-JP" altLang="en-US" sz="1900">
              <a:solidFill>
                <a:srgbClr val="3333CC"/>
              </a:solidFill>
              <a:latin typeface="+mn-lt"/>
            </a:endParaRPr>
          </a:p>
        </p:txBody>
      </p:sp>
      <p:sp>
        <p:nvSpPr>
          <p:cNvPr id="3076" name="テキスト ボックス 6"/>
          <p:cNvSpPr txBox="1">
            <a:spLocks noChangeArrowheads="1"/>
          </p:cNvSpPr>
          <p:nvPr/>
        </p:nvSpPr>
        <p:spPr bwMode="auto">
          <a:xfrm>
            <a:off x="413270" y="1915886"/>
            <a:ext cx="6476230" cy="390095"/>
          </a:xfrm>
          <a:prstGeom prst="rect">
            <a:avLst/>
          </a:prstGeom>
          <a:solidFill>
            <a:srgbClr val="C2FCBA"/>
          </a:solidFill>
          <a:ln w="12700">
            <a:solidFill>
              <a:schemeClr val="tx1"/>
            </a:solidFill>
            <a:miter lim="800000"/>
            <a:headEnd/>
            <a:tailEnd/>
          </a:ln>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900" dirty="0">
                <a:solidFill>
                  <a:srgbClr val="3333CC"/>
                </a:solidFill>
                <a:latin typeface="+mn-lt"/>
              </a:rPr>
              <a:t>Building SR into </a:t>
            </a:r>
            <a:r>
              <a:rPr lang="en-US" altLang="ja-JP" sz="1900" dirty="0" smtClean="0">
                <a:solidFill>
                  <a:srgbClr val="3333CC"/>
                </a:solidFill>
                <a:latin typeface="+mn-lt"/>
              </a:rPr>
              <a:t>governance</a:t>
            </a:r>
            <a:r>
              <a:rPr lang="en-US" altLang="ja-JP" sz="1900" dirty="0">
                <a:solidFill>
                  <a:srgbClr val="3333CC"/>
                </a:solidFill>
                <a:latin typeface="+mn-lt"/>
              </a:rPr>
              <a:t>, systems and procedure</a:t>
            </a:r>
            <a:endParaRPr lang="ja-JP" altLang="en-US" sz="1900">
              <a:solidFill>
                <a:srgbClr val="3333CC"/>
              </a:solidFill>
              <a:latin typeface="+mn-lt"/>
            </a:endParaRPr>
          </a:p>
        </p:txBody>
      </p:sp>
      <p:sp>
        <p:nvSpPr>
          <p:cNvPr id="3077" name="テキスト ボックス 8"/>
          <p:cNvSpPr txBox="1">
            <a:spLocks noChangeArrowheads="1"/>
          </p:cNvSpPr>
          <p:nvPr/>
        </p:nvSpPr>
        <p:spPr bwMode="auto">
          <a:xfrm>
            <a:off x="413270" y="2569030"/>
            <a:ext cx="6476230" cy="682482"/>
          </a:xfrm>
          <a:prstGeom prst="rect">
            <a:avLst/>
          </a:prstGeom>
          <a:solidFill>
            <a:srgbClr val="F6FABC"/>
          </a:solidFill>
          <a:ln w="12700">
            <a:solidFill>
              <a:schemeClr val="tx1"/>
            </a:solidFill>
            <a:miter lim="800000"/>
            <a:headEnd/>
            <a:tailEnd/>
          </a:ln>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900" dirty="0" smtClean="0">
                <a:solidFill>
                  <a:srgbClr val="3333CC"/>
                </a:solidFill>
                <a:latin typeface="+mn-lt"/>
              </a:rPr>
              <a:t>Setting priorities; planning and monitoring SR activities </a:t>
            </a:r>
            <a:endParaRPr lang="ja-JP" altLang="en-US" sz="1900">
              <a:solidFill>
                <a:srgbClr val="3333CC"/>
              </a:solidFill>
              <a:latin typeface="+mn-lt"/>
            </a:endParaRPr>
          </a:p>
        </p:txBody>
      </p:sp>
      <p:sp>
        <p:nvSpPr>
          <p:cNvPr id="3078" name="テキスト ボックス 9"/>
          <p:cNvSpPr txBox="1">
            <a:spLocks noChangeArrowheads="1"/>
          </p:cNvSpPr>
          <p:nvPr/>
        </p:nvSpPr>
        <p:spPr bwMode="auto">
          <a:xfrm>
            <a:off x="413269" y="3338285"/>
            <a:ext cx="6553587" cy="1267258"/>
          </a:xfrm>
          <a:prstGeom prst="rect">
            <a:avLst/>
          </a:prstGeom>
          <a:solidFill>
            <a:srgbClr val="F5DDA1"/>
          </a:solidFill>
          <a:ln w="12700">
            <a:solidFill>
              <a:schemeClr val="tx1"/>
            </a:solidFill>
            <a:miter lim="800000"/>
            <a:headEnd/>
            <a:tailEnd/>
          </a:ln>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ts val="0"/>
              </a:spcBef>
              <a:buFontTx/>
              <a:buNone/>
            </a:pPr>
            <a:r>
              <a:rPr lang="en-US" altLang="ja-JP" sz="1900" dirty="0" smtClean="0">
                <a:solidFill>
                  <a:srgbClr val="3333CC"/>
                </a:solidFill>
                <a:latin typeface="+mn-lt"/>
              </a:rPr>
              <a:t>Reviewing progress </a:t>
            </a:r>
            <a:r>
              <a:rPr lang="en-US" altLang="ja-JP" sz="1900" dirty="0">
                <a:solidFill>
                  <a:srgbClr val="3333CC"/>
                </a:solidFill>
                <a:latin typeface="+mn-lt"/>
              </a:rPr>
              <a:t>and performance on </a:t>
            </a:r>
            <a:r>
              <a:rPr lang="en-US" altLang="ja-JP" sz="1900" dirty="0" smtClean="0">
                <a:solidFill>
                  <a:srgbClr val="3333CC"/>
                </a:solidFill>
                <a:latin typeface="+mn-lt"/>
              </a:rPr>
              <a:t>SR</a:t>
            </a:r>
          </a:p>
          <a:p>
            <a:pPr algn="ctr" eaLnBrk="1" hangingPunct="1">
              <a:spcBef>
                <a:spcPts val="0"/>
              </a:spcBef>
              <a:buFontTx/>
              <a:buNone/>
            </a:pPr>
            <a:r>
              <a:rPr lang="en-US" altLang="ja-JP" sz="1900" dirty="0" smtClean="0">
                <a:solidFill>
                  <a:srgbClr val="3333CC"/>
                </a:solidFill>
                <a:latin typeface="+mn-lt"/>
              </a:rPr>
              <a:t>  </a:t>
            </a:r>
            <a:r>
              <a:rPr lang="en-US" altLang="ja-JP" sz="1900" b="1" dirty="0" smtClean="0">
                <a:solidFill>
                  <a:srgbClr val="3333CC"/>
                </a:solidFill>
                <a:latin typeface="+mn-lt"/>
              </a:rPr>
              <a:t>NOTE</a:t>
            </a:r>
            <a:r>
              <a:rPr lang="en-US" altLang="ja-JP" sz="1900" dirty="0" smtClean="0">
                <a:solidFill>
                  <a:srgbClr val="3333CC"/>
                </a:solidFill>
                <a:latin typeface="+mn-lt"/>
              </a:rPr>
              <a:t>:  </a:t>
            </a:r>
            <a:r>
              <a:rPr lang="en-US" altLang="ja-JP" sz="1900" b="1" dirty="0" smtClean="0">
                <a:solidFill>
                  <a:srgbClr val="3333CC"/>
                </a:solidFill>
                <a:latin typeface="+mn-lt"/>
              </a:rPr>
              <a:t>Stakeholders can play an important role in reviewing an organization’s performance on social responsibility.  </a:t>
            </a:r>
            <a:endParaRPr lang="ja-JP" altLang="en-US" sz="1900">
              <a:solidFill>
                <a:srgbClr val="3333CC"/>
              </a:solidFill>
              <a:latin typeface="+mn-lt"/>
            </a:endParaRPr>
          </a:p>
        </p:txBody>
      </p:sp>
      <p:sp>
        <p:nvSpPr>
          <p:cNvPr id="3079" name="テキスト ボックス 10"/>
          <p:cNvSpPr txBox="1">
            <a:spLocks noChangeArrowheads="1"/>
          </p:cNvSpPr>
          <p:nvPr/>
        </p:nvSpPr>
        <p:spPr bwMode="auto">
          <a:xfrm>
            <a:off x="413269" y="5631543"/>
            <a:ext cx="6477910" cy="682482"/>
          </a:xfrm>
          <a:prstGeom prst="rect">
            <a:avLst/>
          </a:prstGeom>
          <a:solidFill>
            <a:srgbClr val="FFC000"/>
          </a:solidFill>
          <a:ln w="12700">
            <a:solidFill>
              <a:schemeClr val="tx1"/>
            </a:solidFill>
            <a:miter lim="800000"/>
            <a:headEnd/>
            <a:tailEnd/>
          </a:ln>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ts val="0"/>
              </a:spcBef>
              <a:buFontTx/>
              <a:buNone/>
            </a:pPr>
            <a:r>
              <a:rPr lang="en-US" altLang="ja-JP" sz="1900" dirty="0" smtClean="0">
                <a:solidFill>
                  <a:srgbClr val="3333CC"/>
                </a:solidFill>
                <a:latin typeface="+mn-lt"/>
              </a:rPr>
              <a:t>Improving SR performance;</a:t>
            </a:r>
          </a:p>
          <a:p>
            <a:pPr algn="ctr" eaLnBrk="1" hangingPunct="1">
              <a:spcBef>
                <a:spcPts val="0"/>
              </a:spcBef>
              <a:buFontTx/>
              <a:buNone/>
            </a:pPr>
            <a:r>
              <a:rPr lang="en-US" altLang="ja-JP" sz="1900" dirty="0" smtClean="0">
                <a:solidFill>
                  <a:srgbClr val="3333CC"/>
                </a:solidFill>
                <a:latin typeface="+mn-lt"/>
              </a:rPr>
              <a:t>communicating and reporting</a:t>
            </a:r>
            <a:endParaRPr lang="ja-JP" altLang="en-US" sz="1900">
              <a:solidFill>
                <a:srgbClr val="3333CC"/>
              </a:solidFill>
              <a:latin typeface="+mn-lt"/>
            </a:endParaRPr>
          </a:p>
        </p:txBody>
      </p:sp>
      <p:sp>
        <p:nvSpPr>
          <p:cNvPr id="3080" name="テキスト ボックス 10"/>
          <p:cNvSpPr txBox="1">
            <a:spLocks noChangeArrowheads="1"/>
          </p:cNvSpPr>
          <p:nvPr/>
        </p:nvSpPr>
        <p:spPr bwMode="auto">
          <a:xfrm>
            <a:off x="7204257" y="1146629"/>
            <a:ext cx="982774" cy="620927"/>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dirty="0" smtClean="0">
                <a:solidFill>
                  <a:srgbClr val="3333CC"/>
                </a:solidFill>
              </a:rPr>
              <a:t> Clause 7.4.2</a:t>
            </a:r>
            <a:endParaRPr lang="ja-JP" altLang="en-US" sz="1700">
              <a:solidFill>
                <a:srgbClr val="3333CC"/>
              </a:solidFill>
            </a:endParaRPr>
          </a:p>
        </p:txBody>
      </p:sp>
      <p:sp>
        <p:nvSpPr>
          <p:cNvPr id="3081" name="テキスト ボックス 11"/>
          <p:cNvSpPr txBox="1">
            <a:spLocks noChangeArrowheads="1"/>
          </p:cNvSpPr>
          <p:nvPr/>
        </p:nvSpPr>
        <p:spPr bwMode="auto">
          <a:xfrm>
            <a:off x="7218771" y="1915886"/>
            <a:ext cx="982774" cy="359317"/>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dirty="0" smtClean="0">
                <a:solidFill>
                  <a:srgbClr val="3333CC"/>
                </a:solidFill>
              </a:rPr>
              <a:t>7.4.3</a:t>
            </a:r>
            <a:endParaRPr lang="ja-JP" altLang="en-US" sz="1700">
              <a:solidFill>
                <a:srgbClr val="3333CC"/>
              </a:solidFill>
            </a:endParaRPr>
          </a:p>
        </p:txBody>
      </p:sp>
      <p:sp>
        <p:nvSpPr>
          <p:cNvPr id="3082" name="テキスト ボックス 13"/>
          <p:cNvSpPr txBox="1">
            <a:spLocks noChangeArrowheads="1"/>
          </p:cNvSpPr>
          <p:nvPr/>
        </p:nvSpPr>
        <p:spPr bwMode="auto">
          <a:xfrm>
            <a:off x="7218771" y="2554515"/>
            <a:ext cx="982774" cy="620927"/>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ts val="0"/>
              </a:spcBef>
              <a:buFontTx/>
              <a:buNone/>
            </a:pPr>
            <a:r>
              <a:rPr lang="en-US" altLang="ja-JP" sz="1700" dirty="0" smtClean="0">
                <a:solidFill>
                  <a:srgbClr val="3333CC"/>
                </a:solidFill>
              </a:rPr>
              <a:t>7.3.4</a:t>
            </a:r>
          </a:p>
          <a:p>
            <a:pPr algn="ctr" eaLnBrk="1" hangingPunct="1">
              <a:spcBef>
                <a:spcPts val="0"/>
              </a:spcBef>
              <a:buFontTx/>
              <a:buNone/>
            </a:pPr>
            <a:r>
              <a:rPr lang="en-US" altLang="ja-JP" sz="1700" dirty="0" smtClean="0">
                <a:solidFill>
                  <a:srgbClr val="3333CC"/>
                </a:solidFill>
              </a:rPr>
              <a:t>7.7.2</a:t>
            </a:r>
            <a:endParaRPr lang="ja-JP" altLang="en-US" sz="1700">
              <a:solidFill>
                <a:srgbClr val="3333CC"/>
              </a:solidFill>
            </a:endParaRPr>
          </a:p>
        </p:txBody>
      </p:sp>
      <p:sp>
        <p:nvSpPr>
          <p:cNvPr id="3083" name="テキスト ボックス 14"/>
          <p:cNvSpPr txBox="1">
            <a:spLocks noChangeArrowheads="1"/>
          </p:cNvSpPr>
          <p:nvPr/>
        </p:nvSpPr>
        <p:spPr bwMode="auto">
          <a:xfrm>
            <a:off x="7218771" y="3353398"/>
            <a:ext cx="982774" cy="620927"/>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dirty="0" smtClean="0">
                <a:solidFill>
                  <a:srgbClr val="3333CC"/>
                </a:solidFill>
              </a:rPr>
              <a:t>7.7.1 7.7.3</a:t>
            </a:r>
            <a:endParaRPr lang="ja-JP" altLang="en-US" sz="1700">
              <a:solidFill>
                <a:srgbClr val="3333CC"/>
              </a:solidFill>
            </a:endParaRPr>
          </a:p>
        </p:txBody>
      </p:sp>
      <p:sp>
        <p:nvSpPr>
          <p:cNvPr id="3084" name="テキスト ボックス 15"/>
          <p:cNvSpPr txBox="1">
            <a:spLocks noChangeArrowheads="1"/>
          </p:cNvSpPr>
          <p:nvPr/>
        </p:nvSpPr>
        <p:spPr bwMode="auto">
          <a:xfrm>
            <a:off x="7218771" y="5631542"/>
            <a:ext cx="982774" cy="620927"/>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ts val="0"/>
              </a:spcBef>
              <a:buFontTx/>
              <a:buNone/>
            </a:pPr>
            <a:r>
              <a:rPr lang="en-US" altLang="ja-JP" sz="1700" dirty="0" smtClean="0">
                <a:solidFill>
                  <a:srgbClr val="3333CC"/>
                </a:solidFill>
              </a:rPr>
              <a:t>7.7.5</a:t>
            </a:r>
          </a:p>
          <a:p>
            <a:pPr algn="ctr" eaLnBrk="1" hangingPunct="1">
              <a:spcBef>
                <a:spcPts val="0"/>
              </a:spcBef>
              <a:buFontTx/>
              <a:buNone/>
            </a:pPr>
            <a:r>
              <a:rPr lang="en-US" altLang="ja-JP" sz="1700" dirty="0" smtClean="0">
                <a:solidFill>
                  <a:srgbClr val="3333CC"/>
                </a:solidFill>
              </a:rPr>
              <a:t>7.5; 7.6</a:t>
            </a:r>
            <a:endParaRPr lang="ja-JP" altLang="en-US" sz="1700">
              <a:solidFill>
                <a:srgbClr val="3333CC"/>
              </a:solidFill>
            </a:endParaRPr>
          </a:p>
        </p:txBody>
      </p:sp>
      <p:sp>
        <p:nvSpPr>
          <p:cNvPr id="3085" name="テキスト ボックス 10"/>
          <p:cNvSpPr txBox="1">
            <a:spLocks noChangeArrowheads="1"/>
          </p:cNvSpPr>
          <p:nvPr/>
        </p:nvSpPr>
        <p:spPr bwMode="auto">
          <a:xfrm>
            <a:off x="413269" y="4752455"/>
            <a:ext cx="6477910" cy="682482"/>
          </a:xfrm>
          <a:prstGeom prst="rect">
            <a:avLst/>
          </a:prstGeom>
          <a:solidFill>
            <a:srgbClr val="FFCF89"/>
          </a:solidFill>
          <a:ln w="12700">
            <a:solidFill>
              <a:schemeClr val="tx1"/>
            </a:solidFill>
            <a:miter lim="800000"/>
            <a:headEnd/>
            <a:tailEnd/>
          </a:ln>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900" dirty="0">
                <a:solidFill>
                  <a:srgbClr val="3333CC"/>
                </a:solidFill>
                <a:latin typeface="+mn-lt"/>
              </a:rPr>
              <a:t>Enhancing the reliability of information and </a:t>
            </a:r>
            <a:r>
              <a:rPr lang="en-US" altLang="ja-JP" sz="1900" dirty="0" smtClean="0">
                <a:solidFill>
                  <a:srgbClr val="3333CC"/>
                </a:solidFill>
                <a:latin typeface="+mn-lt"/>
              </a:rPr>
              <a:t>management; building credibility</a:t>
            </a:r>
            <a:endParaRPr lang="ja-JP" altLang="en-US" sz="1900">
              <a:solidFill>
                <a:srgbClr val="3333CC"/>
              </a:solidFill>
              <a:latin typeface="+mn-lt"/>
            </a:endParaRPr>
          </a:p>
        </p:txBody>
      </p:sp>
      <p:sp>
        <p:nvSpPr>
          <p:cNvPr id="3086" name="テキスト ボックス 17"/>
          <p:cNvSpPr txBox="1">
            <a:spLocks noChangeArrowheads="1"/>
          </p:cNvSpPr>
          <p:nvPr/>
        </p:nvSpPr>
        <p:spPr bwMode="auto">
          <a:xfrm>
            <a:off x="7233284" y="4775201"/>
            <a:ext cx="982774" cy="620927"/>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ts val="0"/>
              </a:spcBef>
              <a:buFontTx/>
              <a:buNone/>
            </a:pPr>
            <a:r>
              <a:rPr lang="en-US" altLang="ja-JP" sz="1700" dirty="0" smtClean="0">
                <a:solidFill>
                  <a:srgbClr val="3333CC"/>
                </a:solidFill>
              </a:rPr>
              <a:t>7.7.4</a:t>
            </a:r>
          </a:p>
          <a:p>
            <a:pPr algn="ctr" eaLnBrk="1" hangingPunct="1">
              <a:spcBef>
                <a:spcPts val="0"/>
              </a:spcBef>
              <a:buFontTx/>
              <a:buNone/>
            </a:pPr>
            <a:r>
              <a:rPr lang="en-US" altLang="ja-JP" sz="1700" dirty="0" smtClean="0">
                <a:solidFill>
                  <a:srgbClr val="3333CC"/>
                </a:solidFill>
              </a:rPr>
              <a:t>7.6</a:t>
            </a:r>
            <a:endParaRPr lang="ja-JP" altLang="en-US" sz="1700">
              <a:solidFill>
                <a:srgbClr val="3333CC"/>
              </a:solidFill>
            </a:endParaRPr>
          </a:p>
        </p:txBody>
      </p:sp>
      <p:cxnSp>
        <p:nvCxnSpPr>
          <p:cNvPr id="3087" name="直線矢印コネクタ 19"/>
          <p:cNvCxnSpPr>
            <a:cxnSpLocks noChangeShapeType="1"/>
          </p:cNvCxnSpPr>
          <p:nvPr/>
        </p:nvCxnSpPr>
        <p:spPr bwMode="auto">
          <a:xfrm rot="5400000">
            <a:off x="3324622" y="1672075"/>
            <a:ext cx="378013" cy="1679"/>
          </a:xfrm>
          <a:prstGeom prst="straightConnector1">
            <a:avLst/>
          </a:prstGeom>
          <a:noFill/>
          <a:ln w="15875" algn="ctr">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3088" name="直線矢印コネクタ 20"/>
          <p:cNvCxnSpPr>
            <a:cxnSpLocks noChangeShapeType="1"/>
          </p:cNvCxnSpPr>
          <p:nvPr/>
        </p:nvCxnSpPr>
        <p:spPr bwMode="auto">
          <a:xfrm rot="5400000">
            <a:off x="3324621" y="2207358"/>
            <a:ext cx="378014" cy="1679"/>
          </a:xfrm>
          <a:prstGeom prst="straightConnector1">
            <a:avLst/>
          </a:prstGeom>
          <a:noFill/>
          <a:ln w="15875" algn="ctr">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3089" name="直線矢印コネクタ 21"/>
          <p:cNvCxnSpPr>
            <a:cxnSpLocks noChangeShapeType="1"/>
          </p:cNvCxnSpPr>
          <p:nvPr/>
        </p:nvCxnSpPr>
        <p:spPr bwMode="auto">
          <a:xfrm rot="5400000">
            <a:off x="3324622" y="3163552"/>
            <a:ext cx="378013" cy="1679"/>
          </a:xfrm>
          <a:prstGeom prst="straightConnector1">
            <a:avLst/>
          </a:prstGeom>
          <a:noFill/>
          <a:ln w="15875" algn="ctr">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3091" name="直線矢印コネクタ 23"/>
          <p:cNvCxnSpPr>
            <a:cxnSpLocks noChangeShapeType="1"/>
          </p:cNvCxnSpPr>
          <p:nvPr/>
        </p:nvCxnSpPr>
        <p:spPr bwMode="auto">
          <a:xfrm>
            <a:off x="3526971" y="4484914"/>
            <a:ext cx="1" cy="319315"/>
          </a:xfrm>
          <a:prstGeom prst="straightConnector1">
            <a:avLst/>
          </a:prstGeom>
          <a:noFill/>
          <a:ln w="15875" algn="ctr">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3092" name="正方形/長方形 1"/>
          <p:cNvSpPr>
            <a:spLocks noChangeArrowheads="1"/>
          </p:cNvSpPr>
          <p:nvPr/>
        </p:nvSpPr>
        <p:spPr bwMode="auto">
          <a:xfrm>
            <a:off x="246743" y="246743"/>
            <a:ext cx="8418286" cy="68841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eaLnBrk="1" hangingPunct="1">
              <a:spcBef>
                <a:spcPts val="0"/>
              </a:spcBef>
              <a:buFontTx/>
              <a:buNone/>
            </a:pPr>
            <a:r>
              <a:rPr lang="en-US" altLang="ja-JP" sz="2800" dirty="0" smtClean="0">
                <a:solidFill>
                  <a:srgbClr val="0070C0"/>
                </a:solidFill>
                <a:latin typeface="+mn-lt"/>
              </a:rPr>
              <a:t> </a:t>
            </a:r>
            <a:r>
              <a:rPr lang="en-US" altLang="ja-JP" sz="2800" b="1" dirty="0" smtClean="0">
                <a:solidFill>
                  <a:srgbClr val="0070C0"/>
                </a:solidFill>
                <a:effectLst>
                  <a:outerShdw blurRad="38100" dist="38100" dir="2700000" algn="tl">
                    <a:srgbClr val="000000">
                      <a:alpha val="43137"/>
                    </a:srgbClr>
                  </a:outerShdw>
                </a:effectLst>
                <a:latin typeface="+mn-lt"/>
              </a:rPr>
              <a:t>Management  processes:  starting, reviewing  and </a:t>
            </a:r>
            <a:r>
              <a:rPr lang="en-US" altLang="ja-JP" sz="2800" b="1" dirty="0">
                <a:solidFill>
                  <a:srgbClr val="0070C0"/>
                </a:solidFill>
                <a:effectLst>
                  <a:outerShdw blurRad="38100" dist="38100" dir="2700000" algn="tl">
                    <a:srgbClr val="000000">
                      <a:alpha val="43137"/>
                    </a:srgbClr>
                  </a:outerShdw>
                </a:effectLst>
                <a:latin typeface="+mn-lt"/>
              </a:rPr>
              <a:t>improving SR </a:t>
            </a:r>
            <a:r>
              <a:rPr lang="en-US" altLang="ja-JP" sz="2800" b="1" dirty="0" smtClean="0">
                <a:solidFill>
                  <a:srgbClr val="0070C0"/>
                </a:solidFill>
                <a:effectLst>
                  <a:outerShdw blurRad="38100" dist="38100" dir="2700000" algn="tl">
                    <a:srgbClr val="000000">
                      <a:alpha val="43137"/>
                    </a:srgbClr>
                  </a:outerShdw>
                </a:effectLst>
                <a:latin typeface="+mn-lt"/>
              </a:rPr>
              <a:t>performance              </a:t>
            </a:r>
            <a:r>
              <a:rPr lang="en-US" altLang="ja-JP" sz="1000" dirty="0" smtClean="0">
                <a:solidFill>
                  <a:srgbClr val="0070C0"/>
                </a:solidFill>
                <a:latin typeface="+mn-lt"/>
              </a:rPr>
              <a:t>ISO 26000:2010     								</a:t>
            </a:r>
            <a:endParaRPr lang="en-US" altLang="ja-JP" sz="2800" dirty="0" smtClean="0">
              <a:solidFill>
                <a:srgbClr val="0070C0"/>
              </a:solidFill>
              <a:latin typeface="+mn-lt"/>
            </a:endParaRPr>
          </a:p>
          <a:p>
            <a:pPr eaLnBrk="1" hangingPunct="1">
              <a:spcBef>
                <a:spcPct val="50000"/>
              </a:spcBef>
              <a:buFontTx/>
              <a:buNone/>
            </a:pPr>
            <a:endParaRPr lang="en-US" altLang="ja-JP" sz="1600" dirty="0" smtClean="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smtClean="0">
              <a:solidFill>
                <a:schemeClr val="bg2">
                  <a:lumMod val="90000"/>
                </a:schemeClr>
              </a:solidFill>
            </a:endParaRPr>
          </a:p>
          <a:p>
            <a:pPr eaLnBrk="1" hangingPunct="1">
              <a:spcBef>
                <a:spcPct val="50000"/>
              </a:spcBef>
              <a:buFontTx/>
              <a:buNone/>
            </a:pPr>
            <a:endParaRPr lang="en-US" altLang="ja-JP" sz="1600" dirty="0" smtClean="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r>
              <a:rPr lang="ja-JP" altLang="en-US" sz="1400" dirty="0">
                <a:solidFill>
                  <a:srgbClr val="00863D"/>
                </a:solidFill>
              </a:rPr>
              <a:t/>
            </a:r>
            <a:br>
              <a:rPr lang="ja-JP" altLang="en-US" sz="1400" dirty="0">
                <a:solidFill>
                  <a:srgbClr val="00863D"/>
                </a:solidFill>
              </a:rPr>
            </a:br>
            <a:r>
              <a:rPr lang="ja-JP" altLang="en-US" sz="2100" i="1" dirty="0">
                <a:solidFill>
                  <a:srgbClr val="C00000"/>
                </a:solidFill>
              </a:rPr>
              <a:t>                                                                  </a:t>
            </a:r>
            <a:br>
              <a:rPr lang="ja-JP" altLang="en-US" sz="2100" i="1" dirty="0">
                <a:solidFill>
                  <a:srgbClr val="C00000"/>
                </a:solidFill>
              </a:rPr>
            </a:br>
            <a:endParaRPr lang="en-US" altLang="en-US" sz="2100" i="1" dirty="0">
              <a:solidFill>
                <a:srgbClr val="C00000"/>
              </a:solidFill>
            </a:endParaRPr>
          </a:p>
        </p:txBody>
      </p:sp>
      <p:sp>
        <p:nvSpPr>
          <p:cNvPr id="20" name="Slide Number Placeholder 19"/>
          <p:cNvSpPr>
            <a:spLocks noGrp="1"/>
          </p:cNvSpPr>
          <p:nvPr>
            <p:ph type="sldNum" sz="quarter" idx="12"/>
          </p:nvPr>
        </p:nvSpPr>
        <p:spPr/>
        <p:txBody>
          <a:bodyPr/>
          <a:lstStyle/>
          <a:p>
            <a:fld id="{1AFB143B-4EFD-4953-A3AE-DCD0410FF083}" type="slidenum">
              <a:rPr lang="sv-SE" smtClean="0"/>
              <a:pPr/>
              <a:t>44</a:t>
            </a:fld>
            <a:endParaRPr lang="sv-SE"/>
          </a:p>
        </p:txBody>
      </p:sp>
      <p:cxnSp>
        <p:nvCxnSpPr>
          <p:cNvPr id="21" name="直線矢印コネクタ 23"/>
          <p:cNvCxnSpPr>
            <a:cxnSpLocks noChangeShapeType="1"/>
            <a:stCxn id="3085" idx="2"/>
            <a:endCxn id="3079" idx="0"/>
          </p:cNvCxnSpPr>
          <p:nvPr/>
        </p:nvCxnSpPr>
        <p:spPr bwMode="auto">
          <a:xfrm>
            <a:off x="3652224" y="5434937"/>
            <a:ext cx="0" cy="196606"/>
          </a:xfrm>
          <a:prstGeom prst="straightConnector1">
            <a:avLst/>
          </a:prstGeom>
          <a:noFill/>
          <a:ln w="15875" algn="ctr">
            <a:solidFill>
              <a:schemeClr val="tx1"/>
            </a:solidFill>
            <a:round/>
            <a:headEnd/>
            <a:tailEnd type="arrow" w="med" len="med"/>
          </a:ln>
          <a:extLst>
            <a:ext uri="{909E8E84-426E-40DD-AFC4-6F175D3DCCD1}">
              <a14:hiddenFill xmlns="" xmlns:a14="http://schemas.microsoft.com/office/drawing/2010/main">
                <a:noFill/>
              </a14:hiddenFill>
            </a:ext>
          </a:extLst>
        </p:spPr>
      </p:cxnSp>
    </p:spTree>
    <p:extLst>
      <p:ext uri="{BB962C8B-B14F-4D97-AF65-F5344CB8AC3E}">
        <p14:creationId xmlns="" xmlns:p14="http://schemas.microsoft.com/office/powerpoint/2010/main" val="15622419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テキスト ボックス 3"/>
          <p:cNvSpPr txBox="1">
            <a:spLocks noChangeArrowheads="1"/>
          </p:cNvSpPr>
          <p:nvPr/>
        </p:nvSpPr>
        <p:spPr bwMode="auto">
          <a:xfrm>
            <a:off x="304800" y="762000"/>
            <a:ext cx="8119927" cy="1251869"/>
          </a:xfrm>
          <a:prstGeom prst="rect">
            <a:avLst/>
          </a:prstGeom>
          <a:solidFill>
            <a:srgbClr val="FFC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eaLnBrk="1" hangingPunct="1">
              <a:spcBef>
                <a:spcPct val="50000"/>
              </a:spcBef>
              <a:buFontTx/>
              <a:buNone/>
            </a:pPr>
            <a:r>
              <a:rPr lang="en-US" altLang="ja-JP" sz="1700" dirty="0">
                <a:solidFill>
                  <a:srgbClr val="3333CC"/>
                </a:solidFill>
              </a:rPr>
              <a:t> </a:t>
            </a:r>
            <a:r>
              <a:rPr lang="en-US" altLang="ja-JP" sz="2400" dirty="0">
                <a:solidFill>
                  <a:srgbClr val="3333CC"/>
                </a:solidFill>
              </a:rPr>
              <a:t>       Identification of SR </a:t>
            </a:r>
            <a:r>
              <a:rPr lang="en-US" altLang="ja-JP" sz="2400" dirty="0" smtClean="0">
                <a:solidFill>
                  <a:srgbClr val="3333CC"/>
                </a:solidFill>
              </a:rPr>
              <a:t>Issues</a:t>
            </a:r>
          </a:p>
          <a:p>
            <a:pPr algn="ctr" eaLnBrk="1" hangingPunct="1">
              <a:spcBef>
                <a:spcPct val="50000"/>
              </a:spcBef>
              <a:buFontTx/>
              <a:buNone/>
            </a:pPr>
            <a:r>
              <a:rPr lang="en-US" altLang="ja-JP" sz="1700" dirty="0" smtClean="0">
                <a:solidFill>
                  <a:srgbClr val="3333CC"/>
                </a:solidFill>
              </a:rPr>
              <a:t> </a:t>
            </a:r>
            <a:r>
              <a:rPr lang="en-US" altLang="ja-JP" sz="1200" dirty="0" smtClean="0">
                <a:solidFill>
                  <a:srgbClr val="3333CC"/>
                </a:solidFill>
              </a:rPr>
              <a:t>(ISO 26000 Clauses 5.2.2, 7.3.2, 7.3.4)</a:t>
            </a:r>
            <a:endParaRPr lang="en-US" altLang="ja-JP" sz="1200" i="1" dirty="0">
              <a:solidFill>
                <a:srgbClr val="C00000"/>
              </a:solidFill>
            </a:endParaRPr>
          </a:p>
          <a:p>
            <a:pPr eaLnBrk="1" hangingPunct="1">
              <a:spcBef>
                <a:spcPct val="50000"/>
              </a:spcBef>
              <a:buFontTx/>
              <a:buNone/>
            </a:pPr>
            <a:r>
              <a:rPr lang="en-US" altLang="ja-JP" sz="1700" dirty="0">
                <a:solidFill>
                  <a:srgbClr val="3333CC"/>
                </a:solidFill>
              </a:rPr>
              <a:t>                </a:t>
            </a:r>
            <a:endParaRPr lang="ja-JP" altLang="en-US" sz="1200" dirty="0">
              <a:solidFill>
                <a:srgbClr val="3333CC"/>
              </a:solidFill>
            </a:endParaRPr>
          </a:p>
        </p:txBody>
      </p:sp>
      <p:sp>
        <p:nvSpPr>
          <p:cNvPr id="2052" name="Text Box 16"/>
          <p:cNvSpPr txBox="1">
            <a:spLocks noChangeArrowheads="1"/>
          </p:cNvSpPr>
          <p:nvPr/>
        </p:nvSpPr>
        <p:spPr bwMode="auto">
          <a:xfrm>
            <a:off x="348343" y="1465943"/>
            <a:ext cx="2249713" cy="522514"/>
          </a:xfrm>
          <a:prstGeom prst="rect">
            <a:avLst/>
          </a:prstGeom>
          <a:solidFill>
            <a:srgbClr val="99FF33"/>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300" dirty="0">
                <a:solidFill>
                  <a:srgbClr val="3333CC"/>
                </a:solidFill>
                <a:cs typeface="Arial" charset="0"/>
              </a:rPr>
              <a:t>The </a:t>
            </a:r>
            <a:r>
              <a:rPr lang="en-US" altLang="ja-JP" sz="1300" dirty="0" smtClean="0">
                <a:solidFill>
                  <a:srgbClr val="3333CC"/>
                </a:solidFill>
                <a:cs typeface="Arial" charset="0"/>
              </a:rPr>
              <a:t>7 core subjects</a:t>
            </a:r>
            <a:endParaRPr lang="ja-JP" altLang="ja-JP" sz="1900">
              <a:solidFill>
                <a:srgbClr val="3333CC"/>
              </a:solidFill>
              <a:cs typeface="Arial" charset="0"/>
            </a:endParaRPr>
          </a:p>
        </p:txBody>
      </p:sp>
      <p:sp>
        <p:nvSpPr>
          <p:cNvPr id="15365" name="Text Box 7"/>
          <p:cNvSpPr txBox="1">
            <a:spLocks noChangeArrowheads="1"/>
          </p:cNvSpPr>
          <p:nvPr/>
        </p:nvSpPr>
        <p:spPr bwMode="auto">
          <a:xfrm>
            <a:off x="6084800" y="3353398"/>
            <a:ext cx="1248208" cy="840029"/>
          </a:xfrm>
          <a:prstGeom prst="rect">
            <a:avLst/>
          </a:prstGeom>
          <a:solidFill>
            <a:srgbClr val="FFCA7D"/>
          </a:solidFill>
          <a:ln w="9525">
            <a:solidFill>
              <a:srgbClr val="000000"/>
            </a:solidFill>
            <a:miter lim="800000"/>
            <a:headEnd/>
            <a:tailEnd/>
          </a:ln>
        </p:spPr>
        <p:txBody>
          <a:bodyPr lIns="78619" tIns="9407" rIns="78619" bIns="9407"/>
          <a:lstStyle/>
          <a:p>
            <a:pPr algn="ctr" eaLnBrk="0" hangingPunct="0">
              <a:defRPr/>
            </a:pPr>
            <a:endParaRPr lang="en-US" altLang="ja-JP" sz="1100" dirty="0">
              <a:latin typeface="ＭＳ Ｐゴシック" pitchFamily="50" charset="-128"/>
              <a:cs typeface="Times New Roman" pitchFamily="18" charset="0"/>
            </a:endParaRPr>
          </a:p>
          <a:p>
            <a:pPr algn="ctr" eaLnBrk="0" hangingPunct="0">
              <a:defRPr/>
            </a:pPr>
            <a:r>
              <a:rPr lang="en-US" altLang="ja-JP" sz="1500" dirty="0" smtClean="0">
                <a:latin typeface="Arial" panose="020B0604020202020204" pitchFamily="34" charset="0"/>
                <a:cs typeface="Arial" panose="020B0604020202020204" pitchFamily="34" charset="0"/>
              </a:rPr>
              <a:t>Determining </a:t>
            </a:r>
            <a:r>
              <a:rPr lang="en-US" altLang="ja-JP" sz="1500" dirty="0">
                <a:latin typeface="Arial" panose="020B0604020202020204" pitchFamily="34" charset="0"/>
                <a:cs typeface="Arial" panose="020B0604020202020204" pitchFamily="34" charset="0"/>
              </a:rPr>
              <a:t>significance</a:t>
            </a:r>
          </a:p>
          <a:p>
            <a:pPr algn="ctr" eaLnBrk="0" hangingPunct="0">
              <a:lnSpc>
                <a:spcPct val="100000"/>
              </a:lnSpc>
              <a:spcBef>
                <a:spcPct val="0"/>
              </a:spcBef>
              <a:defRPr/>
            </a:pPr>
            <a:r>
              <a:rPr lang="en-US" altLang="ja-JP" sz="1500" dirty="0">
                <a:cs typeface="Times New Roman" pitchFamily="18" charset="0"/>
              </a:rPr>
              <a:t>(7.3.2.2</a:t>
            </a:r>
            <a:r>
              <a:rPr lang="en-US" altLang="ja-JP" sz="1300" dirty="0">
                <a:cs typeface="Times New Roman" pitchFamily="18" charset="0"/>
              </a:rPr>
              <a:t>)</a:t>
            </a:r>
            <a:endParaRPr lang="ja-JP" altLang="ja-JP" sz="1300" dirty="0"/>
          </a:p>
        </p:txBody>
      </p:sp>
      <p:sp>
        <p:nvSpPr>
          <p:cNvPr id="2054" name="Text Box 6"/>
          <p:cNvSpPr txBox="1">
            <a:spLocks noChangeArrowheads="1"/>
          </p:cNvSpPr>
          <p:nvPr/>
        </p:nvSpPr>
        <p:spPr bwMode="auto">
          <a:xfrm>
            <a:off x="7899152" y="3353397"/>
            <a:ext cx="929016" cy="779547"/>
          </a:xfrm>
          <a:prstGeom prst="rect">
            <a:avLst/>
          </a:prstGeom>
          <a:solidFill>
            <a:srgbClr val="FFC000"/>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endParaRPr lang="en-US" altLang="ja-JP" sz="1200" dirty="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300" dirty="0" smtClean="0">
                <a:solidFill>
                  <a:srgbClr val="3333CC"/>
                </a:solidFill>
                <a:cs typeface="Arial" charset="0"/>
              </a:rPr>
              <a:t>Setting priorities</a:t>
            </a:r>
            <a:endParaRPr lang="en-US" altLang="ja-JP" sz="1300" dirty="0">
              <a:solidFill>
                <a:srgbClr val="3333CC"/>
              </a:solidFill>
              <a:cs typeface="Arial" charset="0"/>
            </a:endParaRPr>
          </a:p>
          <a:p>
            <a:pPr algn="ctr">
              <a:lnSpc>
                <a:spcPct val="100000"/>
              </a:lnSpc>
              <a:spcBef>
                <a:spcPct val="0"/>
              </a:spcBef>
              <a:buFontTx/>
              <a:buNone/>
            </a:pPr>
            <a:r>
              <a:rPr lang="en-US" altLang="ja-JP" sz="1300" dirty="0">
                <a:solidFill>
                  <a:srgbClr val="3333CC"/>
                </a:solidFill>
                <a:cs typeface="Arial" charset="0"/>
              </a:rPr>
              <a:t>(</a:t>
            </a:r>
            <a:r>
              <a:rPr lang="en-US" altLang="ja-JP" sz="1300" dirty="0" smtClean="0">
                <a:solidFill>
                  <a:srgbClr val="3333CC"/>
                </a:solidFill>
                <a:cs typeface="Arial" charset="0"/>
              </a:rPr>
              <a:t>7.3.4)</a:t>
            </a:r>
            <a:endParaRPr lang="ja-JP" altLang="ja-JP" sz="1300">
              <a:solidFill>
                <a:srgbClr val="3333CC"/>
              </a:solidFill>
              <a:cs typeface="Arial" charset="0"/>
            </a:endParaRPr>
          </a:p>
        </p:txBody>
      </p:sp>
      <p:cxnSp>
        <p:nvCxnSpPr>
          <p:cNvPr id="2055" name="AutoShape 5"/>
          <p:cNvCxnSpPr>
            <a:cxnSpLocks noChangeShapeType="1"/>
          </p:cNvCxnSpPr>
          <p:nvPr/>
        </p:nvCxnSpPr>
        <p:spPr bwMode="auto">
          <a:xfrm>
            <a:off x="5594253" y="3807013"/>
            <a:ext cx="490547" cy="0"/>
          </a:xfrm>
          <a:prstGeom prst="straightConnector1">
            <a:avLst/>
          </a:prstGeom>
          <a:noFill/>
          <a:ln w="22225">
            <a:solidFill>
              <a:srgbClr val="000000"/>
            </a:solidFill>
            <a:prstDash val="sysDot"/>
            <a:round/>
            <a:headEnd/>
            <a:tailEnd type="triangle" w="med" len="med"/>
          </a:ln>
          <a:extLst>
            <a:ext uri="{909E8E84-426E-40DD-AFC4-6F175D3DCCD1}">
              <a14:hiddenFill xmlns="" xmlns:a14="http://schemas.microsoft.com/office/drawing/2010/main">
                <a:noFill/>
              </a14:hiddenFill>
            </a:ext>
          </a:extLst>
        </p:spPr>
      </p:cxnSp>
      <p:cxnSp>
        <p:nvCxnSpPr>
          <p:cNvPr id="2056" name="AutoShape 4"/>
          <p:cNvCxnSpPr>
            <a:cxnSpLocks noChangeShapeType="1"/>
          </p:cNvCxnSpPr>
          <p:nvPr/>
        </p:nvCxnSpPr>
        <p:spPr bwMode="auto">
          <a:xfrm>
            <a:off x="1774033" y="3807013"/>
            <a:ext cx="490547" cy="0"/>
          </a:xfrm>
          <a:prstGeom prst="straightConnector1">
            <a:avLst/>
          </a:prstGeom>
          <a:noFill/>
          <a:ln w="22225">
            <a:solidFill>
              <a:srgbClr val="000000"/>
            </a:solidFill>
            <a:prstDash val="sysDot"/>
            <a:round/>
            <a:headEnd/>
            <a:tailEnd type="triangle" w="med" len="med"/>
          </a:ln>
          <a:extLst>
            <a:ext uri="{909E8E84-426E-40DD-AFC4-6F175D3DCCD1}">
              <a14:hiddenFill xmlns="" xmlns:a14="http://schemas.microsoft.com/office/drawing/2010/main">
                <a:noFill/>
              </a14:hiddenFill>
            </a:ext>
          </a:extLst>
        </p:spPr>
      </p:cxnSp>
      <p:cxnSp>
        <p:nvCxnSpPr>
          <p:cNvPr id="2057" name="AutoShape 3"/>
          <p:cNvCxnSpPr>
            <a:cxnSpLocks noChangeShapeType="1"/>
          </p:cNvCxnSpPr>
          <p:nvPr/>
        </p:nvCxnSpPr>
        <p:spPr bwMode="auto">
          <a:xfrm>
            <a:off x="7333008" y="3807013"/>
            <a:ext cx="490547" cy="0"/>
          </a:xfrm>
          <a:prstGeom prst="straightConnector1">
            <a:avLst/>
          </a:prstGeom>
          <a:noFill/>
          <a:ln w="22225">
            <a:solidFill>
              <a:srgbClr val="000000"/>
            </a:solidFill>
            <a:prstDash val="sysDot"/>
            <a:round/>
            <a:headEnd/>
            <a:tailEnd type="triangle" w="med" len="med"/>
          </a:ln>
          <a:extLst>
            <a:ext uri="{909E8E84-426E-40DD-AFC4-6F175D3DCCD1}">
              <a14:hiddenFill xmlns="" xmlns:a14="http://schemas.microsoft.com/office/drawing/2010/main">
                <a:noFill/>
              </a14:hiddenFill>
            </a:ext>
          </a:extLst>
        </p:spPr>
      </p:cxnSp>
      <p:sp>
        <p:nvSpPr>
          <p:cNvPr id="2058" name="Rectangle 17"/>
          <p:cNvSpPr>
            <a:spLocks noChangeArrowheads="1"/>
          </p:cNvSpPr>
          <p:nvPr/>
        </p:nvSpPr>
        <p:spPr bwMode="auto">
          <a:xfrm>
            <a:off x="1" y="31492"/>
            <a:ext cx="195479" cy="4208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prstDash val="sysDot"/>
                <a:miter lim="800000"/>
                <a:headEnd/>
                <a:tailEnd/>
              </a14:hiddenLine>
            </a:ext>
          </a:extLst>
        </p:spPr>
        <p:txBody>
          <a:bodyPr wrap="none" lIns="96762" tIns="48381" rIns="96762" bIns="48381" anchor="ctr">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2100">
              <a:solidFill>
                <a:srgbClr val="3333CC"/>
              </a:solidFill>
            </a:endParaRPr>
          </a:p>
        </p:txBody>
      </p:sp>
      <p:sp>
        <p:nvSpPr>
          <p:cNvPr id="2059" name="Rectangle 28"/>
          <p:cNvSpPr>
            <a:spLocks noChangeArrowheads="1"/>
          </p:cNvSpPr>
          <p:nvPr/>
        </p:nvSpPr>
        <p:spPr bwMode="auto">
          <a:xfrm>
            <a:off x="1" y="273421"/>
            <a:ext cx="195479" cy="4208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prstDash val="sysDot"/>
                <a:miter lim="800000"/>
                <a:headEnd/>
                <a:tailEnd/>
              </a14:hiddenLine>
            </a:ext>
          </a:extLst>
        </p:spPr>
        <p:txBody>
          <a:bodyPr wrap="none" lIns="96762" tIns="48381" rIns="96762" bIns="48381" anchor="ctr">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2100">
              <a:solidFill>
                <a:srgbClr val="3333CC"/>
              </a:solidFill>
            </a:endParaRPr>
          </a:p>
        </p:txBody>
      </p:sp>
      <p:sp>
        <p:nvSpPr>
          <p:cNvPr id="2060" name="Text Box 16"/>
          <p:cNvSpPr txBox="1">
            <a:spLocks noChangeArrowheads="1"/>
          </p:cNvSpPr>
          <p:nvPr/>
        </p:nvSpPr>
        <p:spPr bwMode="auto">
          <a:xfrm>
            <a:off x="337672" y="2506648"/>
            <a:ext cx="1694328" cy="526838"/>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300" dirty="0">
                <a:solidFill>
                  <a:srgbClr val="3333CC"/>
                </a:solidFill>
              </a:rPr>
              <a:t>Human rights</a:t>
            </a:r>
            <a:endParaRPr lang="ja-JP" altLang="en-US" sz="1300">
              <a:solidFill>
                <a:srgbClr val="3333CC"/>
              </a:solidFill>
            </a:endParaRPr>
          </a:p>
        </p:txBody>
      </p:sp>
      <p:sp>
        <p:nvSpPr>
          <p:cNvPr id="2061" name="Text Box 16"/>
          <p:cNvSpPr txBox="1">
            <a:spLocks noChangeArrowheads="1"/>
          </p:cNvSpPr>
          <p:nvPr/>
        </p:nvSpPr>
        <p:spPr bwMode="auto">
          <a:xfrm>
            <a:off x="337672" y="2068153"/>
            <a:ext cx="1694328" cy="500876"/>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lnSpc>
                <a:spcPct val="100000"/>
              </a:lnSpc>
              <a:spcBef>
                <a:spcPct val="0"/>
              </a:spcBef>
              <a:buFontTx/>
              <a:buNone/>
            </a:pPr>
            <a:r>
              <a:rPr lang="en-US" altLang="ja-JP" sz="1300" dirty="0">
                <a:solidFill>
                  <a:srgbClr val="3333CC"/>
                </a:solidFill>
              </a:rPr>
              <a:t>Organizational governance</a:t>
            </a:r>
            <a:endParaRPr lang="ja-JP" altLang="en-US" sz="1300">
              <a:solidFill>
                <a:srgbClr val="3333CC"/>
              </a:solidFill>
            </a:endParaRPr>
          </a:p>
        </p:txBody>
      </p:sp>
      <p:sp>
        <p:nvSpPr>
          <p:cNvPr id="2062" name="Text Box 16"/>
          <p:cNvSpPr txBox="1">
            <a:spLocks noChangeArrowheads="1"/>
          </p:cNvSpPr>
          <p:nvPr/>
        </p:nvSpPr>
        <p:spPr bwMode="auto">
          <a:xfrm>
            <a:off x="337672" y="2975385"/>
            <a:ext cx="1694328" cy="449986"/>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200" dirty="0" err="1">
                <a:solidFill>
                  <a:srgbClr val="3333CC"/>
                </a:solidFill>
              </a:rPr>
              <a:t>Labour</a:t>
            </a:r>
            <a:r>
              <a:rPr lang="en-US" altLang="ja-JP" sz="1200" dirty="0">
                <a:solidFill>
                  <a:srgbClr val="3333CC"/>
                </a:solidFill>
              </a:rPr>
              <a:t> </a:t>
            </a:r>
            <a:r>
              <a:rPr lang="en-US" altLang="ja-JP" sz="1200" dirty="0" smtClean="0">
                <a:solidFill>
                  <a:srgbClr val="3333CC"/>
                </a:solidFill>
              </a:rPr>
              <a:t>practices</a:t>
            </a:r>
            <a:endParaRPr lang="ja-JP" altLang="en-US" sz="1200">
              <a:solidFill>
                <a:srgbClr val="3333CC"/>
              </a:solidFill>
            </a:endParaRPr>
          </a:p>
        </p:txBody>
      </p:sp>
      <p:sp>
        <p:nvSpPr>
          <p:cNvPr id="2063" name="Text Box 16"/>
          <p:cNvSpPr txBox="1">
            <a:spLocks noChangeArrowheads="1"/>
          </p:cNvSpPr>
          <p:nvPr/>
        </p:nvSpPr>
        <p:spPr bwMode="auto">
          <a:xfrm>
            <a:off x="337672" y="3429000"/>
            <a:ext cx="1694328" cy="417286"/>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200" dirty="0" smtClean="0">
                <a:solidFill>
                  <a:srgbClr val="3333CC"/>
                </a:solidFill>
              </a:rPr>
              <a:t>Environment</a:t>
            </a:r>
            <a:endParaRPr lang="ja-JP" altLang="en-US" sz="1200">
              <a:solidFill>
                <a:srgbClr val="3333CC"/>
              </a:solidFill>
            </a:endParaRPr>
          </a:p>
        </p:txBody>
      </p:sp>
      <p:sp>
        <p:nvSpPr>
          <p:cNvPr id="2064" name="Text Box 16"/>
          <p:cNvSpPr txBox="1">
            <a:spLocks noChangeArrowheads="1"/>
          </p:cNvSpPr>
          <p:nvPr/>
        </p:nvSpPr>
        <p:spPr bwMode="auto">
          <a:xfrm>
            <a:off x="337672" y="3846287"/>
            <a:ext cx="1679814" cy="537028"/>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200" dirty="0">
                <a:solidFill>
                  <a:srgbClr val="3333CC"/>
                </a:solidFill>
              </a:rPr>
              <a:t>Fair </a:t>
            </a:r>
            <a:r>
              <a:rPr lang="en-US" altLang="ja-JP" sz="1200" dirty="0" smtClean="0">
                <a:solidFill>
                  <a:srgbClr val="3333CC"/>
                </a:solidFill>
              </a:rPr>
              <a:t>operating </a:t>
            </a:r>
            <a:r>
              <a:rPr lang="en-US" altLang="ja-JP" sz="1200" dirty="0">
                <a:solidFill>
                  <a:srgbClr val="3333CC"/>
                </a:solidFill>
              </a:rPr>
              <a:t>p</a:t>
            </a:r>
            <a:r>
              <a:rPr lang="en-US" altLang="ja-JP" sz="1200" dirty="0" smtClean="0">
                <a:solidFill>
                  <a:srgbClr val="3333CC"/>
                </a:solidFill>
              </a:rPr>
              <a:t>ractices</a:t>
            </a:r>
            <a:endParaRPr lang="ja-JP" altLang="en-US" sz="1200">
              <a:solidFill>
                <a:srgbClr val="3333CC"/>
              </a:solidFill>
            </a:endParaRPr>
          </a:p>
        </p:txBody>
      </p:sp>
      <p:sp>
        <p:nvSpPr>
          <p:cNvPr id="2065" name="Text Box 16"/>
          <p:cNvSpPr txBox="1">
            <a:spLocks noChangeArrowheads="1"/>
          </p:cNvSpPr>
          <p:nvPr/>
        </p:nvSpPr>
        <p:spPr bwMode="auto">
          <a:xfrm>
            <a:off x="348344" y="4426856"/>
            <a:ext cx="1669142" cy="624115"/>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lnSpc>
                <a:spcPct val="100000"/>
              </a:lnSpc>
              <a:spcBef>
                <a:spcPct val="0"/>
              </a:spcBef>
              <a:buFontTx/>
              <a:buNone/>
            </a:pPr>
            <a:endParaRPr lang="en-US" altLang="ja-JP" sz="1300" dirty="0" smtClean="0">
              <a:solidFill>
                <a:srgbClr val="3333CC"/>
              </a:solidFill>
            </a:endParaRPr>
          </a:p>
          <a:p>
            <a:pPr algn="ctr">
              <a:lnSpc>
                <a:spcPct val="100000"/>
              </a:lnSpc>
              <a:spcBef>
                <a:spcPct val="0"/>
              </a:spcBef>
              <a:buFontTx/>
              <a:buNone/>
            </a:pPr>
            <a:r>
              <a:rPr lang="en-US" altLang="ja-JP" sz="1300" dirty="0" smtClean="0">
                <a:solidFill>
                  <a:srgbClr val="3333CC"/>
                </a:solidFill>
              </a:rPr>
              <a:t>Consumer issues</a:t>
            </a:r>
            <a:endParaRPr lang="ja-JP" altLang="en-US" sz="1300">
              <a:solidFill>
                <a:srgbClr val="3333CC"/>
              </a:solidFill>
            </a:endParaRPr>
          </a:p>
        </p:txBody>
      </p:sp>
      <p:sp>
        <p:nvSpPr>
          <p:cNvPr id="2066" name="Text Box 16"/>
          <p:cNvSpPr txBox="1">
            <a:spLocks noChangeArrowheads="1"/>
          </p:cNvSpPr>
          <p:nvPr/>
        </p:nvSpPr>
        <p:spPr bwMode="auto">
          <a:xfrm>
            <a:off x="337672" y="5050972"/>
            <a:ext cx="1679814" cy="721712"/>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r>
              <a:rPr lang="en-US" altLang="ja-JP" sz="1300" dirty="0" smtClean="0">
                <a:solidFill>
                  <a:srgbClr val="3333CC"/>
                </a:solidFill>
                <a:cs typeface="Arial" charset="0"/>
              </a:rPr>
              <a:t> Community      Involvement </a:t>
            </a:r>
            <a:r>
              <a:rPr lang="en-US" altLang="ja-JP" sz="1300" dirty="0">
                <a:solidFill>
                  <a:srgbClr val="3333CC"/>
                </a:solidFill>
                <a:cs typeface="Arial" charset="0"/>
              </a:rPr>
              <a:t>&amp; development </a:t>
            </a:r>
            <a:endParaRPr lang="ja-JP" altLang="ja-JP" sz="1300">
              <a:solidFill>
                <a:srgbClr val="3333CC"/>
              </a:solidFill>
              <a:cs typeface="Arial" charset="0"/>
            </a:endParaRPr>
          </a:p>
        </p:txBody>
      </p:sp>
      <p:sp>
        <p:nvSpPr>
          <p:cNvPr id="2067" name="Text Box 16"/>
          <p:cNvSpPr txBox="1">
            <a:spLocks noChangeArrowheads="1"/>
          </p:cNvSpPr>
          <p:nvPr/>
        </p:nvSpPr>
        <p:spPr bwMode="auto">
          <a:xfrm>
            <a:off x="4193170" y="3202192"/>
            <a:ext cx="1362445" cy="1209642"/>
          </a:xfrm>
          <a:prstGeom prst="rect">
            <a:avLst/>
          </a:prstGeom>
          <a:solidFill>
            <a:srgbClr val="FFDFAF"/>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500" dirty="0" smtClean="0">
                <a:solidFill>
                  <a:srgbClr val="3333CC"/>
                </a:solidFill>
              </a:rPr>
              <a:t>Identifying </a:t>
            </a:r>
            <a:r>
              <a:rPr lang="en-US" altLang="ja-JP" sz="1500" dirty="0">
                <a:solidFill>
                  <a:srgbClr val="3333CC"/>
                </a:solidFill>
              </a:rPr>
              <a:t>relevant issues of SR</a:t>
            </a:r>
          </a:p>
          <a:p>
            <a:pPr algn="ctr">
              <a:lnSpc>
                <a:spcPct val="100000"/>
              </a:lnSpc>
              <a:spcBef>
                <a:spcPct val="0"/>
              </a:spcBef>
              <a:buFontTx/>
              <a:buNone/>
            </a:pPr>
            <a:r>
              <a:rPr lang="en-US" altLang="ja-JP" sz="1500" dirty="0">
                <a:solidFill>
                  <a:srgbClr val="3333CC"/>
                </a:solidFill>
              </a:rPr>
              <a:t>(7.3.2.1)</a:t>
            </a:r>
            <a:endParaRPr lang="ja-JP" altLang="ja-JP" sz="1500">
              <a:solidFill>
                <a:srgbClr val="3333CC"/>
              </a:solidFill>
            </a:endParaRPr>
          </a:p>
        </p:txBody>
      </p:sp>
      <p:cxnSp>
        <p:nvCxnSpPr>
          <p:cNvPr id="38" name="直線コネクタ 37"/>
          <p:cNvCxnSpPr>
            <a:endCxn id="2054" idx="1"/>
          </p:cNvCxnSpPr>
          <p:nvPr/>
        </p:nvCxnSpPr>
        <p:spPr bwMode="auto">
          <a:xfrm>
            <a:off x="208315" y="982835"/>
            <a:ext cx="7690838" cy="2760336"/>
          </a:xfrm>
          <a:prstGeom prst="line">
            <a:avLst/>
          </a:prstGeom>
          <a:noFill/>
          <a:ln w="12700" cap="flat" cmpd="sng" algn="ctr">
            <a:solidFill>
              <a:schemeClr val="accent4"/>
            </a:solidFill>
            <a:prstDash val="solid"/>
            <a:round/>
            <a:headEnd type="none" w="med" len="med"/>
            <a:tailEnd type="none" w="med" len="med"/>
          </a:ln>
          <a:effectLst/>
        </p:spPr>
      </p:cxnSp>
      <p:cxnSp>
        <p:nvCxnSpPr>
          <p:cNvPr id="2069" name="直線コネクタ 39"/>
          <p:cNvCxnSpPr>
            <a:cxnSpLocks noChangeShapeType="1"/>
          </p:cNvCxnSpPr>
          <p:nvPr/>
        </p:nvCxnSpPr>
        <p:spPr bwMode="auto">
          <a:xfrm rot="5400000">
            <a:off x="-2346213" y="3542404"/>
            <a:ext cx="5065377" cy="0"/>
          </a:xfrm>
          <a:prstGeom prst="line">
            <a:avLst/>
          </a:prstGeom>
          <a:noFill/>
          <a:ln w="12700" algn="ctr">
            <a:solidFill>
              <a:schemeClr val="tx1"/>
            </a:solidFill>
            <a:round/>
            <a:headEnd/>
            <a:tailEnd/>
          </a:ln>
          <a:extLst>
            <a:ext uri="{909E8E84-426E-40DD-AFC4-6F175D3DCCD1}">
              <a14:hiddenFill xmlns="" xmlns:a14="http://schemas.microsoft.com/office/drawing/2010/main">
                <a:noFill/>
              </a14:hiddenFill>
            </a:ext>
          </a:extLst>
        </p:spPr>
      </p:cxnSp>
      <p:cxnSp>
        <p:nvCxnSpPr>
          <p:cNvPr id="42" name="直線コネクタ 41"/>
          <p:cNvCxnSpPr>
            <a:endCxn id="2054" idx="1"/>
          </p:cNvCxnSpPr>
          <p:nvPr/>
        </p:nvCxnSpPr>
        <p:spPr bwMode="auto">
          <a:xfrm flipV="1">
            <a:off x="208315" y="3743171"/>
            <a:ext cx="7690838" cy="2305041"/>
          </a:xfrm>
          <a:prstGeom prst="line">
            <a:avLst/>
          </a:prstGeom>
          <a:noFill/>
          <a:ln w="12700" cap="flat" cmpd="sng" algn="ctr">
            <a:solidFill>
              <a:schemeClr val="accent4"/>
            </a:solidFill>
            <a:prstDash val="solid"/>
            <a:round/>
            <a:headEnd type="none" w="med" len="med"/>
            <a:tailEnd type="none" w="med" len="med"/>
          </a:ln>
          <a:effectLst/>
        </p:spPr>
      </p:cxnSp>
      <p:sp>
        <p:nvSpPr>
          <p:cNvPr id="2071" name="テキスト ボックス 23"/>
          <p:cNvSpPr txBox="1">
            <a:spLocks noChangeArrowheads="1"/>
          </p:cNvSpPr>
          <p:nvPr/>
        </p:nvSpPr>
        <p:spPr bwMode="auto">
          <a:xfrm>
            <a:off x="2983602" y="1218043"/>
            <a:ext cx="5142345" cy="559372"/>
          </a:xfrm>
          <a:prstGeom prst="rect">
            <a:avLst/>
          </a:prstGeom>
          <a:gradFill rotWithShape="1">
            <a:gsLst>
              <a:gs pos="0">
                <a:srgbClr val="FFFF80"/>
              </a:gs>
              <a:gs pos="50000">
                <a:srgbClr val="FFFFB3"/>
              </a:gs>
              <a:gs pos="100000">
                <a:srgbClr val="FFFFDA"/>
              </a:gs>
            </a:gsLst>
            <a:lin ang="270000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eaLnBrk="1" hangingPunct="1">
              <a:spcBef>
                <a:spcPct val="50000"/>
              </a:spcBef>
              <a:buFontTx/>
              <a:buNone/>
            </a:pPr>
            <a:r>
              <a:rPr lang="en-US" altLang="ja-JP" sz="1500" dirty="0" smtClean="0">
                <a:solidFill>
                  <a:srgbClr val="3333CC"/>
                </a:solidFill>
              </a:rPr>
              <a:t>Every </a:t>
            </a:r>
            <a:r>
              <a:rPr lang="en-US" altLang="ja-JP" sz="1500" dirty="0">
                <a:solidFill>
                  <a:srgbClr val="3333CC"/>
                </a:solidFill>
              </a:rPr>
              <a:t>core subject, but not necessarily each issue, has some relevance for every organization. </a:t>
            </a:r>
            <a:r>
              <a:rPr lang="en-US" altLang="ja-JP" sz="1500" dirty="0" smtClean="0">
                <a:solidFill>
                  <a:srgbClr val="3333CC"/>
                </a:solidFill>
              </a:rPr>
              <a:t>(ISO 26000, 5.2.2</a:t>
            </a:r>
            <a:r>
              <a:rPr lang="en-US" altLang="ja-JP" sz="1500" dirty="0">
                <a:solidFill>
                  <a:srgbClr val="3333CC"/>
                </a:solidFill>
              </a:rPr>
              <a:t>)</a:t>
            </a:r>
            <a:endParaRPr lang="ja-JP" altLang="en-US" sz="1500" dirty="0">
              <a:solidFill>
                <a:srgbClr val="3333CC"/>
              </a:solidFill>
            </a:endParaRPr>
          </a:p>
        </p:txBody>
      </p:sp>
      <p:sp>
        <p:nvSpPr>
          <p:cNvPr id="2072" name="Text Box 16"/>
          <p:cNvSpPr txBox="1">
            <a:spLocks noChangeArrowheads="1"/>
          </p:cNvSpPr>
          <p:nvPr/>
        </p:nvSpPr>
        <p:spPr bwMode="auto">
          <a:xfrm>
            <a:off x="2303221" y="2975385"/>
            <a:ext cx="1360764" cy="1890066"/>
          </a:xfrm>
          <a:prstGeom prst="rect">
            <a:avLst/>
          </a:prstGeom>
          <a:solidFill>
            <a:srgbClr val="FFEBCD"/>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endParaRPr lang="en-US" altLang="ja-JP" sz="1500">
              <a:solidFill>
                <a:srgbClr val="3333CC"/>
              </a:solidFill>
            </a:endParaRPr>
          </a:p>
          <a:p>
            <a:pPr algn="ctr">
              <a:lnSpc>
                <a:spcPct val="100000"/>
              </a:lnSpc>
              <a:spcBef>
                <a:spcPct val="0"/>
              </a:spcBef>
              <a:buFontTx/>
              <a:buNone/>
            </a:pPr>
            <a:endParaRPr lang="en-US" altLang="ja-JP" sz="1500">
              <a:solidFill>
                <a:srgbClr val="3333CC"/>
              </a:solidFill>
            </a:endParaRPr>
          </a:p>
          <a:p>
            <a:pPr algn="ctr">
              <a:lnSpc>
                <a:spcPct val="100000"/>
              </a:lnSpc>
              <a:spcBef>
                <a:spcPct val="0"/>
              </a:spcBef>
              <a:buFontTx/>
              <a:buNone/>
            </a:pPr>
            <a:r>
              <a:rPr lang="en-US" altLang="ja-JP" sz="1500">
                <a:solidFill>
                  <a:srgbClr val="3333CC"/>
                </a:solidFill>
              </a:rPr>
              <a:t>Recognizing relevant issues of SR</a:t>
            </a:r>
          </a:p>
          <a:p>
            <a:pPr algn="ctr">
              <a:lnSpc>
                <a:spcPct val="100000"/>
              </a:lnSpc>
              <a:spcBef>
                <a:spcPct val="0"/>
              </a:spcBef>
              <a:buFontTx/>
              <a:buNone/>
            </a:pPr>
            <a:r>
              <a:rPr lang="en-US" altLang="ja-JP" sz="1500">
                <a:solidFill>
                  <a:srgbClr val="3333CC"/>
                </a:solidFill>
              </a:rPr>
              <a:t>(5.2.2)</a:t>
            </a:r>
            <a:endParaRPr lang="ja-JP" altLang="ja-JP" sz="1500">
              <a:solidFill>
                <a:srgbClr val="3333CC"/>
              </a:solidFill>
            </a:endParaRPr>
          </a:p>
        </p:txBody>
      </p:sp>
      <p:cxnSp>
        <p:nvCxnSpPr>
          <p:cNvPr id="2073" name="AutoShape 4"/>
          <p:cNvCxnSpPr>
            <a:cxnSpLocks noChangeShapeType="1"/>
          </p:cNvCxnSpPr>
          <p:nvPr/>
        </p:nvCxnSpPr>
        <p:spPr bwMode="auto">
          <a:xfrm>
            <a:off x="3702623" y="3807013"/>
            <a:ext cx="490547" cy="0"/>
          </a:xfrm>
          <a:prstGeom prst="straightConnector1">
            <a:avLst/>
          </a:prstGeom>
          <a:noFill/>
          <a:ln w="22225">
            <a:solidFill>
              <a:srgbClr val="000000"/>
            </a:solidFill>
            <a:prstDash val="sysDot"/>
            <a:round/>
            <a:headEnd/>
            <a:tailEnd type="triangle" w="med" len="med"/>
          </a:ln>
          <a:extLst>
            <a:ext uri="{909E8E84-426E-40DD-AFC4-6F175D3DCCD1}">
              <a14:hiddenFill xmlns="" xmlns:a14="http://schemas.microsoft.com/office/drawing/2010/main">
                <a:noFill/>
              </a14:hiddenFill>
            </a:ext>
          </a:extLst>
        </p:spPr>
      </p:cxnSp>
      <p:sp>
        <p:nvSpPr>
          <p:cNvPr id="25" name="Title 24"/>
          <p:cNvSpPr>
            <a:spLocks noGrp="1"/>
          </p:cNvSpPr>
          <p:nvPr>
            <p:ph type="title" idx="4294967295"/>
          </p:nvPr>
        </p:nvSpPr>
        <p:spPr>
          <a:xfrm>
            <a:off x="-1" y="201613"/>
            <a:ext cx="8403771" cy="640216"/>
          </a:xfrm>
        </p:spPr>
        <p:txBody>
          <a:bodyPr>
            <a:normAutofit fontScale="90000"/>
          </a:bodyPr>
          <a:lstStyle/>
          <a:p>
            <a:r>
              <a:rPr lang="en-US" altLang="ja-JP" sz="3200" dirty="0" smtClean="0">
                <a:solidFill>
                  <a:srgbClr val="0070C0"/>
                </a:solidFill>
                <a:effectLst>
                  <a:outerShdw blurRad="38100" dist="38100" dir="2700000" algn="tl">
                    <a:srgbClr val="000000">
                      <a:alpha val="43137"/>
                    </a:srgbClr>
                  </a:outerShdw>
                </a:effectLst>
              </a:rPr>
              <a:t>   Management  processes:  setting priorities</a:t>
            </a:r>
            <a:endParaRPr lang="en-US" sz="32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6755802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624078" indent="-514350">
              <a:buClr>
                <a:srgbClr val="0070C0"/>
              </a:buClr>
              <a:buSzPct val="100000"/>
              <a:buFont typeface="+mj-lt"/>
              <a:buAutoNum type="arabicPeriod"/>
            </a:pPr>
            <a:r>
              <a:rPr lang="en-US" sz="2800" dirty="0" smtClean="0">
                <a:solidFill>
                  <a:srgbClr val="0070C0"/>
                </a:solidFill>
                <a:ea typeface="Verdana" panose="020B0604030504040204" pitchFamily="34" charset="0"/>
                <a:cs typeface="Verdana" panose="020B0604030504040204" pitchFamily="34" charset="0"/>
              </a:rPr>
              <a:t>Examine each core subject</a:t>
            </a:r>
          </a:p>
          <a:p>
            <a:pPr marL="624078" indent="-514350">
              <a:buClr>
                <a:srgbClr val="0070C0"/>
              </a:buClr>
              <a:buSzPct val="100000"/>
              <a:buFont typeface="+mj-lt"/>
              <a:buAutoNum type="arabicPeriod"/>
            </a:pPr>
            <a:r>
              <a:rPr lang="en-US" sz="2800" dirty="0" smtClean="0">
                <a:solidFill>
                  <a:srgbClr val="0070C0"/>
                </a:solidFill>
                <a:ea typeface="Verdana" panose="020B0604030504040204" pitchFamily="34" charset="0"/>
                <a:cs typeface="Verdana" panose="020B0604030504040204" pitchFamily="34" charset="0"/>
              </a:rPr>
              <a:t>Within each core subject, review the list of issues; identify your stakeholders</a:t>
            </a:r>
          </a:p>
          <a:p>
            <a:pPr marL="624078" indent="-514350">
              <a:buClr>
                <a:srgbClr val="0070C0"/>
              </a:buClr>
              <a:buSzPct val="100000"/>
              <a:buFont typeface="+mj-lt"/>
              <a:buAutoNum type="arabicPeriod"/>
            </a:pPr>
            <a:r>
              <a:rPr lang="en-US" sz="2800" dirty="0" smtClean="0">
                <a:solidFill>
                  <a:srgbClr val="0070C0"/>
                </a:solidFill>
                <a:ea typeface="Verdana" panose="020B0604030504040204" pitchFamily="34" charset="0"/>
                <a:cs typeface="Verdana" panose="020B0604030504040204" pitchFamily="34" charset="0"/>
              </a:rPr>
              <a:t>Choose your priority issues, based on significance and relevance to your situation</a:t>
            </a:r>
          </a:p>
          <a:p>
            <a:pPr marL="624078" indent="-514350">
              <a:buClr>
                <a:srgbClr val="0070C0"/>
              </a:buClr>
              <a:buSzPct val="100000"/>
              <a:buFont typeface="+mj-lt"/>
              <a:buAutoNum type="arabicPeriod"/>
            </a:pPr>
            <a:r>
              <a:rPr lang="en-US" sz="2800" dirty="0" smtClean="0">
                <a:solidFill>
                  <a:srgbClr val="0070C0"/>
                </a:solidFill>
                <a:ea typeface="Verdana" panose="020B0604030504040204" pitchFamily="34" charset="0"/>
                <a:cs typeface="Verdana" panose="020B0604030504040204" pitchFamily="34" charset="0"/>
              </a:rPr>
              <a:t>For each issue you choose, see the section on “related actions and expectations;” select key ones that you can act on </a:t>
            </a:r>
            <a:endParaRPr lang="en-US" dirty="0"/>
          </a:p>
        </p:txBody>
      </p:sp>
      <p:sp>
        <p:nvSpPr>
          <p:cNvPr id="7" name="Slide Number Placeholder 6"/>
          <p:cNvSpPr>
            <a:spLocks noGrp="1"/>
          </p:cNvSpPr>
          <p:nvPr>
            <p:ph type="sldNum" sz="quarter" idx="12"/>
          </p:nvPr>
        </p:nvSpPr>
        <p:spPr/>
        <p:txBody>
          <a:bodyPr/>
          <a:lstStyle/>
          <a:p>
            <a:fld id="{1AFB143B-4EFD-4953-A3AE-DCD0410FF083}" type="slidenum">
              <a:rPr lang="sv-SE" smtClean="0"/>
              <a:pPr/>
              <a:t>46</a:t>
            </a:fld>
            <a:endParaRPr lang="sv-SE"/>
          </a:p>
        </p:txBody>
      </p:sp>
      <p:sp>
        <p:nvSpPr>
          <p:cNvPr id="5" name="Title 4"/>
          <p:cNvSpPr>
            <a:spLocks noGrp="1"/>
          </p:cNvSpPr>
          <p:nvPr>
            <p:ph type="title"/>
          </p:nvPr>
        </p:nvSpPr>
        <p:spPr>
          <a:xfrm>
            <a:off x="457200" y="274638"/>
            <a:ext cx="8229600" cy="1104219"/>
          </a:xfrm>
        </p:spPr>
        <p:txBody>
          <a:bodyPr>
            <a:noAutofit/>
          </a:bodyPr>
          <a:lstStyle/>
          <a:p>
            <a:r>
              <a:rPr lang="en-US" sz="3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a:r>
            <a:br>
              <a:rPr lang="en-US" sz="32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br>
            <a:r>
              <a:rPr lang="en-US" sz="3200" dirty="0" smtClean="0">
                <a:solidFill>
                  <a:srgbClr val="0070C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Working with the</a:t>
            </a:r>
            <a:br>
              <a:rPr lang="en-US" sz="3200" dirty="0" smtClean="0">
                <a:solidFill>
                  <a:srgbClr val="0070C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br>
            <a:r>
              <a:rPr lang="en-US" sz="3200" dirty="0" smtClean="0">
                <a:solidFill>
                  <a:srgbClr val="0070C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7 Core Subjects and their issues </a:t>
            </a:r>
            <a:r>
              <a:rPr lang="en-US" sz="24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a:r>
            <a:br>
              <a:rPr lang="en-US" sz="24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br>
            <a:r>
              <a:rPr lang="en-US" sz="24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a:r>
            <a:br>
              <a:rPr lang="en-US" sz="24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br>
            <a:endParaRPr lang="en-US" sz="2400"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7763251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1AFB143B-4EFD-4953-A3AE-DCD0410FF083}" type="slidenum">
              <a:rPr lang="sv-SE" smtClean="0"/>
              <a:pPr/>
              <a:t>47</a:t>
            </a:fld>
            <a:endParaRPr lang="sv-SE"/>
          </a:p>
        </p:txBody>
      </p:sp>
      <p:sp>
        <p:nvSpPr>
          <p:cNvPr id="6" name="Content Placeholder 5"/>
          <p:cNvSpPr>
            <a:spLocks noGrp="1"/>
          </p:cNvSpPr>
          <p:nvPr>
            <p:ph sz="half" idx="4294967295"/>
          </p:nvPr>
        </p:nvSpPr>
        <p:spPr>
          <a:xfrm>
            <a:off x="391886" y="1752600"/>
            <a:ext cx="3875314" cy="4648200"/>
          </a:xfrm>
        </p:spPr>
        <p:txBody>
          <a:bodyPr>
            <a:normAutofit fontScale="55000" lnSpcReduction="20000"/>
          </a:bodyPr>
          <a:lstStyle/>
          <a:p>
            <a:pPr>
              <a:lnSpc>
                <a:spcPct val="120000"/>
              </a:lnSpc>
              <a:buNone/>
            </a:pPr>
            <a:r>
              <a:rPr lang="en-US" sz="2900" b="1" dirty="0"/>
              <a:t>Organizational governance</a:t>
            </a:r>
          </a:p>
          <a:p>
            <a:pPr>
              <a:lnSpc>
                <a:spcPct val="120000"/>
              </a:lnSpc>
              <a:spcBef>
                <a:spcPts val="0"/>
              </a:spcBef>
            </a:pPr>
            <a:r>
              <a:rPr lang="en-US" sz="2900" dirty="0"/>
              <a:t>Issue 1</a:t>
            </a:r>
            <a:r>
              <a:rPr lang="en-US" sz="2900" dirty="0" smtClean="0"/>
              <a:t>: (applies to all users)  </a:t>
            </a:r>
            <a:r>
              <a:rPr lang="en-US" sz="2900" dirty="0"/>
              <a:t>Decision-making processes and structure</a:t>
            </a:r>
          </a:p>
          <a:p>
            <a:pPr>
              <a:lnSpc>
                <a:spcPct val="120000"/>
              </a:lnSpc>
              <a:spcBef>
                <a:spcPts val="0"/>
              </a:spcBef>
              <a:buNone/>
            </a:pPr>
            <a:endParaRPr lang="en-US" sz="2900" dirty="0"/>
          </a:p>
          <a:p>
            <a:pPr>
              <a:lnSpc>
                <a:spcPct val="120000"/>
              </a:lnSpc>
              <a:spcBef>
                <a:spcPts val="0"/>
              </a:spcBef>
              <a:buNone/>
            </a:pPr>
            <a:r>
              <a:rPr lang="en-US" sz="2900" b="1" dirty="0"/>
              <a:t>Human rights</a:t>
            </a:r>
          </a:p>
          <a:p>
            <a:pPr>
              <a:lnSpc>
                <a:spcPct val="120000"/>
              </a:lnSpc>
              <a:spcBef>
                <a:spcPts val="0"/>
              </a:spcBef>
            </a:pPr>
            <a:r>
              <a:rPr lang="en-US" sz="2900" dirty="0"/>
              <a:t>Issue 1: Due diligence</a:t>
            </a:r>
          </a:p>
          <a:p>
            <a:pPr>
              <a:lnSpc>
                <a:spcPct val="120000"/>
              </a:lnSpc>
              <a:spcBef>
                <a:spcPts val="0"/>
              </a:spcBef>
            </a:pPr>
            <a:r>
              <a:rPr lang="en-US" sz="2900" dirty="0"/>
              <a:t>Issue 2: Human rights risk situations</a:t>
            </a:r>
            <a:endParaRPr lang="en-US" sz="2900" b="1" dirty="0"/>
          </a:p>
          <a:p>
            <a:pPr>
              <a:lnSpc>
                <a:spcPct val="120000"/>
              </a:lnSpc>
              <a:spcBef>
                <a:spcPts val="0"/>
              </a:spcBef>
            </a:pPr>
            <a:r>
              <a:rPr lang="en-US" sz="2900" dirty="0"/>
              <a:t>Issue 3: Avoidance of complicity</a:t>
            </a:r>
            <a:endParaRPr lang="en-US" sz="2900" b="1" dirty="0"/>
          </a:p>
          <a:p>
            <a:pPr>
              <a:lnSpc>
                <a:spcPct val="120000"/>
              </a:lnSpc>
              <a:spcBef>
                <a:spcPts val="0"/>
              </a:spcBef>
            </a:pPr>
            <a:r>
              <a:rPr lang="en-US" sz="2900" dirty="0"/>
              <a:t>Issue 4: Resolving grievances</a:t>
            </a:r>
          </a:p>
          <a:p>
            <a:pPr>
              <a:lnSpc>
                <a:spcPct val="120000"/>
              </a:lnSpc>
              <a:spcBef>
                <a:spcPts val="0"/>
              </a:spcBef>
            </a:pPr>
            <a:r>
              <a:rPr lang="en-US" sz="2900" dirty="0"/>
              <a:t>Issue 5: Discrimination and vulnerable groups</a:t>
            </a:r>
            <a:endParaRPr lang="en-US" sz="2900" b="1" dirty="0"/>
          </a:p>
          <a:p>
            <a:pPr>
              <a:lnSpc>
                <a:spcPct val="120000"/>
              </a:lnSpc>
              <a:spcBef>
                <a:spcPts val="0"/>
              </a:spcBef>
            </a:pPr>
            <a:r>
              <a:rPr lang="en-US" sz="2900" dirty="0"/>
              <a:t>Issue 6: Civil and political rights</a:t>
            </a:r>
            <a:endParaRPr lang="en-US" sz="2900" b="1" dirty="0"/>
          </a:p>
          <a:p>
            <a:pPr>
              <a:lnSpc>
                <a:spcPct val="120000"/>
              </a:lnSpc>
              <a:spcBef>
                <a:spcPts val="0"/>
              </a:spcBef>
            </a:pPr>
            <a:r>
              <a:rPr lang="en-US" sz="2900" dirty="0"/>
              <a:t>Issue 7: Economic, social and cultural rights</a:t>
            </a:r>
            <a:endParaRPr lang="en-US" sz="2900" b="1" dirty="0"/>
          </a:p>
          <a:p>
            <a:pPr>
              <a:lnSpc>
                <a:spcPct val="120000"/>
              </a:lnSpc>
              <a:spcBef>
                <a:spcPts val="0"/>
              </a:spcBef>
            </a:pPr>
            <a:r>
              <a:rPr lang="en-US" sz="2900" dirty="0"/>
              <a:t>Issue 8: Fundamental principles and rights at work</a:t>
            </a:r>
            <a:endParaRPr lang="en-US" sz="2900" b="1" dirty="0"/>
          </a:p>
          <a:p>
            <a:endParaRPr lang="en-US" b="1" dirty="0"/>
          </a:p>
        </p:txBody>
      </p:sp>
      <p:sp>
        <p:nvSpPr>
          <p:cNvPr id="7" name="Content Placeholder 6"/>
          <p:cNvSpPr>
            <a:spLocks noGrp="1"/>
          </p:cNvSpPr>
          <p:nvPr>
            <p:ph sz="half" idx="4294967295"/>
          </p:nvPr>
        </p:nvSpPr>
        <p:spPr>
          <a:xfrm>
            <a:off x="4847772" y="1752600"/>
            <a:ext cx="4064000" cy="4724400"/>
          </a:xfrm>
        </p:spPr>
        <p:txBody>
          <a:bodyPr>
            <a:normAutofit fontScale="55000" lnSpcReduction="20000"/>
          </a:bodyPr>
          <a:lstStyle/>
          <a:p>
            <a:pPr>
              <a:lnSpc>
                <a:spcPct val="120000"/>
              </a:lnSpc>
              <a:spcBef>
                <a:spcPts val="0"/>
              </a:spcBef>
              <a:buNone/>
            </a:pPr>
            <a:r>
              <a:rPr lang="en-US" sz="2900" b="1" dirty="0" err="1"/>
              <a:t>Labour</a:t>
            </a:r>
            <a:r>
              <a:rPr lang="en-US" sz="2900" b="1" dirty="0"/>
              <a:t> practices</a:t>
            </a:r>
          </a:p>
          <a:p>
            <a:pPr>
              <a:lnSpc>
                <a:spcPct val="120000"/>
              </a:lnSpc>
              <a:spcBef>
                <a:spcPts val="0"/>
              </a:spcBef>
            </a:pPr>
            <a:r>
              <a:rPr lang="en-US" sz="2900" dirty="0"/>
              <a:t>Issue 1: Employment and employment relationships</a:t>
            </a:r>
            <a:endParaRPr lang="en-US" sz="2900" b="1" dirty="0"/>
          </a:p>
          <a:p>
            <a:pPr>
              <a:lnSpc>
                <a:spcPct val="120000"/>
              </a:lnSpc>
              <a:spcBef>
                <a:spcPts val="0"/>
              </a:spcBef>
            </a:pPr>
            <a:r>
              <a:rPr lang="en-US" sz="2900" dirty="0"/>
              <a:t>Issue 2: Conditions of work and social protection</a:t>
            </a:r>
            <a:endParaRPr lang="en-US" sz="2900" b="1" dirty="0"/>
          </a:p>
          <a:p>
            <a:pPr>
              <a:lnSpc>
                <a:spcPct val="120000"/>
              </a:lnSpc>
              <a:spcBef>
                <a:spcPts val="0"/>
              </a:spcBef>
            </a:pPr>
            <a:r>
              <a:rPr lang="en-US" sz="2900" dirty="0"/>
              <a:t>Issue 3: Social dialogue</a:t>
            </a:r>
            <a:endParaRPr lang="en-US" sz="2900" b="1" dirty="0"/>
          </a:p>
          <a:p>
            <a:pPr>
              <a:lnSpc>
                <a:spcPct val="120000"/>
              </a:lnSpc>
              <a:spcBef>
                <a:spcPts val="0"/>
              </a:spcBef>
            </a:pPr>
            <a:r>
              <a:rPr lang="en-US" sz="2900" dirty="0"/>
              <a:t>Issue 4: Health and safety at work</a:t>
            </a:r>
            <a:endParaRPr lang="en-US" sz="2900" b="1" dirty="0"/>
          </a:p>
          <a:p>
            <a:pPr>
              <a:lnSpc>
                <a:spcPct val="120000"/>
              </a:lnSpc>
              <a:spcBef>
                <a:spcPts val="0"/>
              </a:spcBef>
            </a:pPr>
            <a:r>
              <a:rPr lang="en-US" sz="2900" dirty="0"/>
              <a:t>Issue 5: Human development and training in the workplace</a:t>
            </a:r>
          </a:p>
          <a:p>
            <a:pPr>
              <a:lnSpc>
                <a:spcPct val="120000"/>
              </a:lnSpc>
              <a:spcBef>
                <a:spcPts val="0"/>
              </a:spcBef>
            </a:pPr>
            <a:endParaRPr lang="en-US" sz="2900" b="1" dirty="0"/>
          </a:p>
          <a:p>
            <a:pPr>
              <a:lnSpc>
                <a:spcPct val="120000"/>
              </a:lnSpc>
              <a:spcBef>
                <a:spcPts val="0"/>
              </a:spcBef>
              <a:buNone/>
            </a:pPr>
            <a:r>
              <a:rPr lang="en-US" sz="2900" b="1" dirty="0"/>
              <a:t>The environment</a:t>
            </a:r>
          </a:p>
          <a:p>
            <a:pPr>
              <a:lnSpc>
                <a:spcPct val="120000"/>
              </a:lnSpc>
              <a:spcBef>
                <a:spcPts val="0"/>
              </a:spcBef>
            </a:pPr>
            <a:r>
              <a:rPr lang="en-US" sz="2900" dirty="0"/>
              <a:t>Issue 1: Prevention of pollution</a:t>
            </a:r>
          </a:p>
          <a:p>
            <a:pPr>
              <a:lnSpc>
                <a:spcPct val="120000"/>
              </a:lnSpc>
              <a:spcBef>
                <a:spcPts val="0"/>
              </a:spcBef>
            </a:pPr>
            <a:r>
              <a:rPr lang="en-US" sz="2900" dirty="0"/>
              <a:t>Issue 2: Sustainable resource use</a:t>
            </a:r>
          </a:p>
          <a:p>
            <a:pPr>
              <a:lnSpc>
                <a:spcPct val="120000"/>
              </a:lnSpc>
              <a:spcBef>
                <a:spcPts val="0"/>
              </a:spcBef>
            </a:pPr>
            <a:r>
              <a:rPr lang="en-US" sz="2900" dirty="0"/>
              <a:t>Issue 3: Climate change mitigation and adaptation</a:t>
            </a:r>
          </a:p>
          <a:p>
            <a:pPr>
              <a:lnSpc>
                <a:spcPct val="120000"/>
              </a:lnSpc>
              <a:spcBef>
                <a:spcPts val="0"/>
              </a:spcBef>
            </a:pPr>
            <a:r>
              <a:rPr lang="en-US" sz="2900" dirty="0"/>
              <a:t>Issue 4: Protection of the environment, biodiversity and restoration of natural habitats</a:t>
            </a:r>
          </a:p>
          <a:p>
            <a:endParaRPr lang="en-US" dirty="0"/>
          </a:p>
        </p:txBody>
      </p:sp>
      <p:sp>
        <p:nvSpPr>
          <p:cNvPr id="5" name="Title 4"/>
          <p:cNvSpPr>
            <a:spLocks noGrp="1"/>
          </p:cNvSpPr>
          <p:nvPr>
            <p:ph type="title" idx="4294967295"/>
          </p:nvPr>
        </p:nvSpPr>
        <p:spPr>
          <a:xfrm>
            <a:off x="232228" y="274638"/>
            <a:ext cx="8519885" cy="1477962"/>
          </a:xfrm>
        </p:spPr>
        <p:txBody>
          <a:bodyPr>
            <a:normAutofit fontScale="90000"/>
          </a:bodyPr>
          <a:lstStyle/>
          <a:p>
            <a:pPr algn="ctr"/>
            <a:r>
              <a:rPr lang="en-US" sz="3600" dirty="0">
                <a:solidFill>
                  <a:srgbClr val="0070C0"/>
                </a:solidFill>
                <a:latin typeface="+mn-lt"/>
                <a:ea typeface="Verdana" panose="020B0604030504040204" pitchFamily="34" charset="0"/>
                <a:cs typeface="Verdana" panose="020B0604030504040204" pitchFamily="34" charset="0"/>
              </a:rPr>
              <a:t>Complete list </a:t>
            </a:r>
            <a:r>
              <a:rPr lang="en-US" sz="3600" dirty="0" smtClean="0">
                <a:solidFill>
                  <a:srgbClr val="0070C0"/>
                </a:solidFill>
                <a:latin typeface="+mn-lt"/>
                <a:ea typeface="Verdana" panose="020B0604030504040204" pitchFamily="34" charset="0"/>
                <a:cs typeface="Verdana" panose="020B0604030504040204" pitchFamily="34" charset="0"/>
              </a:rPr>
              <a:t>of issues </a:t>
            </a:r>
            <a:r>
              <a:rPr lang="en-US" sz="3600" dirty="0">
                <a:solidFill>
                  <a:srgbClr val="0070C0"/>
                </a:solidFill>
                <a:latin typeface="+mn-lt"/>
                <a:ea typeface="Verdana" panose="020B0604030504040204" pitchFamily="34" charset="0"/>
                <a:cs typeface="Verdana" panose="020B0604030504040204" pitchFamily="34" charset="0"/>
              </a:rPr>
              <a:t>for all of the </a:t>
            </a:r>
            <a:r>
              <a:rPr lang="en-US" sz="3600" dirty="0" smtClean="0">
                <a:solidFill>
                  <a:srgbClr val="0070C0"/>
                </a:solidFill>
                <a:latin typeface="+mn-lt"/>
                <a:ea typeface="Verdana" panose="020B0604030504040204" pitchFamily="34" charset="0"/>
                <a:cs typeface="Verdana" panose="020B0604030504040204" pitchFamily="34" charset="0"/>
              </a:rPr>
              <a:t/>
            </a:r>
            <a:br>
              <a:rPr lang="en-US" sz="3600" dirty="0" smtClean="0">
                <a:solidFill>
                  <a:srgbClr val="0070C0"/>
                </a:solidFill>
                <a:latin typeface="+mn-lt"/>
                <a:ea typeface="Verdana" panose="020B0604030504040204" pitchFamily="34" charset="0"/>
                <a:cs typeface="Verdana" panose="020B0604030504040204" pitchFamily="34" charset="0"/>
              </a:rPr>
            </a:br>
            <a:r>
              <a:rPr lang="en-US" sz="3600" dirty="0" smtClean="0">
                <a:solidFill>
                  <a:srgbClr val="0070C0"/>
                </a:solidFill>
                <a:latin typeface="+mn-lt"/>
                <a:ea typeface="Verdana" panose="020B0604030504040204" pitchFamily="34" charset="0"/>
                <a:cs typeface="Verdana" panose="020B0604030504040204" pitchFamily="34" charset="0"/>
              </a:rPr>
              <a:t>7 </a:t>
            </a:r>
            <a:r>
              <a:rPr lang="en-US" sz="3600" dirty="0">
                <a:solidFill>
                  <a:srgbClr val="0070C0"/>
                </a:solidFill>
                <a:latin typeface="+mn-lt"/>
                <a:ea typeface="Verdana" panose="020B0604030504040204" pitchFamily="34" charset="0"/>
                <a:cs typeface="Verdana" panose="020B0604030504040204" pitchFamily="34" charset="0"/>
              </a:rPr>
              <a:t>Core </a:t>
            </a:r>
            <a:r>
              <a:rPr lang="en-US" sz="3600" dirty="0" smtClean="0">
                <a:solidFill>
                  <a:srgbClr val="0070C0"/>
                </a:solidFill>
                <a:latin typeface="+mn-lt"/>
                <a:ea typeface="Verdana" panose="020B0604030504040204" pitchFamily="34" charset="0"/>
                <a:cs typeface="Verdana" panose="020B0604030504040204" pitchFamily="34" charset="0"/>
              </a:rPr>
              <a:t>Subjects  </a:t>
            </a:r>
            <a:r>
              <a:rPr lang="en-US" sz="3600" dirty="0">
                <a:solidFill>
                  <a:srgbClr val="0070C0"/>
                </a:solidFill>
                <a:latin typeface="+mn-lt"/>
                <a:ea typeface="Verdana" panose="020B0604030504040204" pitchFamily="34" charset="0"/>
                <a:cs typeface="Verdana" panose="020B0604030504040204" pitchFamily="34" charset="0"/>
              </a:rPr>
              <a:t/>
            </a:r>
            <a:br>
              <a:rPr lang="en-US" sz="3600" dirty="0">
                <a:solidFill>
                  <a:srgbClr val="0070C0"/>
                </a:solidFill>
                <a:latin typeface="+mn-lt"/>
                <a:ea typeface="Verdana" panose="020B0604030504040204" pitchFamily="34" charset="0"/>
                <a:cs typeface="Verdana" panose="020B0604030504040204" pitchFamily="34" charset="0"/>
              </a:rPr>
            </a:br>
            <a:r>
              <a:rPr lang="en-US" sz="2200" dirty="0">
                <a:latin typeface="+mn-lt"/>
              </a:rPr>
              <a:t>Each issue has a  definition and description, followed by </a:t>
            </a:r>
            <a:br>
              <a:rPr lang="en-US" sz="2200" dirty="0">
                <a:latin typeface="+mn-lt"/>
              </a:rPr>
            </a:br>
            <a:r>
              <a:rPr lang="en-US" sz="2200" dirty="0">
                <a:latin typeface="+mn-lt"/>
              </a:rPr>
              <a:t>a list of related actions and expectations</a:t>
            </a:r>
          </a:p>
        </p:txBody>
      </p:sp>
    </p:spTree>
    <p:extLst>
      <p:ext uri="{BB962C8B-B14F-4D97-AF65-F5344CB8AC3E}">
        <p14:creationId xmlns="" xmlns:p14="http://schemas.microsoft.com/office/powerpoint/2010/main" val="22794848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AFB143B-4EFD-4953-A3AE-DCD0410FF083}" type="slidenum">
              <a:rPr lang="sv-SE" smtClean="0"/>
              <a:pPr/>
              <a:t>48</a:t>
            </a:fld>
            <a:endParaRPr lang="sv-SE"/>
          </a:p>
        </p:txBody>
      </p:sp>
      <p:sp>
        <p:nvSpPr>
          <p:cNvPr id="4" name="Content Placeholder 3"/>
          <p:cNvSpPr>
            <a:spLocks noGrp="1"/>
          </p:cNvSpPr>
          <p:nvPr>
            <p:ph sz="half" idx="4294967295"/>
          </p:nvPr>
        </p:nvSpPr>
        <p:spPr>
          <a:xfrm>
            <a:off x="769256" y="1447800"/>
            <a:ext cx="3802743" cy="4800600"/>
          </a:xfrm>
        </p:spPr>
        <p:txBody>
          <a:bodyPr>
            <a:noAutofit/>
          </a:bodyPr>
          <a:lstStyle/>
          <a:p>
            <a:pPr>
              <a:spcBef>
                <a:spcPts val="0"/>
              </a:spcBef>
              <a:buNone/>
            </a:pPr>
            <a:r>
              <a:rPr lang="en-US" sz="1600" b="1" dirty="0"/>
              <a:t>Fair operating practices</a:t>
            </a:r>
          </a:p>
          <a:p>
            <a:pPr>
              <a:spcBef>
                <a:spcPts val="0"/>
              </a:spcBef>
            </a:pPr>
            <a:r>
              <a:rPr lang="en-US" sz="1600" dirty="0"/>
              <a:t>Issue 1: Anti-corruption</a:t>
            </a:r>
          </a:p>
          <a:p>
            <a:pPr>
              <a:spcBef>
                <a:spcPts val="0"/>
              </a:spcBef>
            </a:pPr>
            <a:r>
              <a:rPr lang="en-US" sz="1600" dirty="0"/>
              <a:t>Issue 2: Responsible political involvement</a:t>
            </a:r>
          </a:p>
          <a:p>
            <a:pPr>
              <a:spcBef>
                <a:spcPts val="0"/>
              </a:spcBef>
            </a:pPr>
            <a:r>
              <a:rPr lang="en-US" sz="1600" dirty="0"/>
              <a:t>Issue 3: Fair competition</a:t>
            </a:r>
            <a:endParaRPr lang="en-US" sz="1600" b="1" dirty="0"/>
          </a:p>
          <a:p>
            <a:pPr>
              <a:spcBef>
                <a:spcPts val="0"/>
              </a:spcBef>
            </a:pPr>
            <a:r>
              <a:rPr lang="en-US" sz="1600" dirty="0"/>
              <a:t>Issue 4: Promoting social responsibility in the value chain</a:t>
            </a:r>
          </a:p>
          <a:p>
            <a:pPr>
              <a:spcBef>
                <a:spcPts val="0"/>
              </a:spcBef>
            </a:pPr>
            <a:r>
              <a:rPr lang="en-US" sz="1600" dirty="0"/>
              <a:t>Issue 5: Respect for property rights</a:t>
            </a:r>
          </a:p>
          <a:p>
            <a:pPr>
              <a:spcBef>
                <a:spcPts val="0"/>
              </a:spcBef>
              <a:buNone/>
            </a:pPr>
            <a:endParaRPr lang="en-US" sz="1600" dirty="0"/>
          </a:p>
          <a:p>
            <a:pPr>
              <a:spcBef>
                <a:spcPts val="0"/>
              </a:spcBef>
              <a:buNone/>
            </a:pPr>
            <a:r>
              <a:rPr lang="en-US" sz="1600" b="1" dirty="0"/>
              <a:t>Consumer issues</a:t>
            </a:r>
          </a:p>
          <a:p>
            <a:pPr>
              <a:spcBef>
                <a:spcPts val="0"/>
              </a:spcBef>
            </a:pPr>
            <a:r>
              <a:rPr lang="en-US" sz="1600" dirty="0"/>
              <a:t>Issue 1: Fair marketing, factual and unbiased information and fair contractual practices</a:t>
            </a:r>
            <a:endParaRPr lang="en-US" sz="1600" b="1" dirty="0"/>
          </a:p>
          <a:p>
            <a:pPr>
              <a:spcBef>
                <a:spcPts val="0"/>
              </a:spcBef>
            </a:pPr>
            <a:r>
              <a:rPr lang="en-US" sz="1600" dirty="0"/>
              <a:t>Issue 2: Protecting consumers' health and safety</a:t>
            </a:r>
          </a:p>
          <a:p>
            <a:pPr>
              <a:spcBef>
                <a:spcPts val="0"/>
              </a:spcBef>
            </a:pPr>
            <a:r>
              <a:rPr lang="en-US" sz="1600" dirty="0"/>
              <a:t>Issue 3: Sustainable consumption</a:t>
            </a:r>
          </a:p>
          <a:p>
            <a:pPr>
              <a:spcBef>
                <a:spcPts val="0"/>
              </a:spcBef>
            </a:pPr>
            <a:r>
              <a:rPr lang="en-US" sz="1600" dirty="0"/>
              <a:t>Issue 4: Consumer service, support, and complaint and dispute resolution</a:t>
            </a:r>
          </a:p>
        </p:txBody>
      </p:sp>
      <p:sp>
        <p:nvSpPr>
          <p:cNvPr id="5" name="Content Placeholder 4"/>
          <p:cNvSpPr>
            <a:spLocks noGrp="1"/>
          </p:cNvSpPr>
          <p:nvPr>
            <p:ph sz="half" idx="4294967295"/>
          </p:nvPr>
        </p:nvSpPr>
        <p:spPr>
          <a:xfrm>
            <a:off x="5170488" y="1447800"/>
            <a:ext cx="3973512" cy="4953000"/>
          </a:xfrm>
        </p:spPr>
        <p:txBody>
          <a:bodyPr>
            <a:normAutofit fontScale="32500" lnSpcReduction="20000"/>
          </a:bodyPr>
          <a:lstStyle/>
          <a:p>
            <a:pPr>
              <a:lnSpc>
                <a:spcPct val="120000"/>
              </a:lnSpc>
              <a:spcBef>
                <a:spcPts val="0"/>
              </a:spcBef>
              <a:buNone/>
            </a:pPr>
            <a:r>
              <a:rPr lang="en-US" sz="4900" b="1" dirty="0"/>
              <a:t>Consumer issues</a:t>
            </a:r>
            <a:r>
              <a:rPr lang="en-US" sz="4900" dirty="0"/>
              <a:t>, continued</a:t>
            </a:r>
          </a:p>
          <a:p>
            <a:pPr>
              <a:lnSpc>
                <a:spcPct val="120000"/>
              </a:lnSpc>
              <a:spcBef>
                <a:spcPts val="0"/>
              </a:spcBef>
            </a:pPr>
            <a:r>
              <a:rPr lang="en-US" sz="4900" dirty="0"/>
              <a:t>Issue 5: Consumer data protection and privacy</a:t>
            </a:r>
            <a:endParaRPr lang="en-US" sz="4900" b="1" dirty="0"/>
          </a:p>
          <a:p>
            <a:pPr>
              <a:lnSpc>
                <a:spcPct val="120000"/>
              </a:lnSpc>
              <a:spcBef>
                <a:spcPts val="0"/>
              </a:spcBef>
            </a:pPr>
            <a:r>
              <a:rPr lang="en-US" sz="4900" dirty="0"/>
              <a:t>Issue 6: Access to essential services</a:t>
            </a:r>
          </a:p>
          <a:p>
            <a:pPr>
              <a:lnSpc>
                <a:spcPct val="120000"/>
              </a:lnSpc>
              <a:spcBef>
                <a:spcPts val="0"/>
              </a:spcBef>
            </a:pPr>
            <a:r>
              <a:rPr lang="en-US" sz="4900" dirty="0"/>
              <a:t>Issue 7: Education and awareness</a:t>
            </a:r>
          </a:p>
          <a:p>
            <a:pPr>
              <a:lnSpc>
                <a:spcPct val="120000"/>
              </a:lnSpc>
              <a:spcBef>
                <a:spcPts val="0"/>
              </a:spcBef>
              <a:buNone/>
            </a:pPr>
            <a:endParaRPr lang="en-US" sz="4900" b="1" dirty="0"/>
          </a:p>
          <a:p>
            <a:pPr>
              <a:lnSpc>
                <a:spcPct val="120000"/>
              </a:lnSpc>
              <a:spcBef>
                <a:spcPts val="0"/>
              </a:spcBef>
              <a:buNone/>
            </a:pPr>
            <a:r>
              <a:rPr lang="en-US" sz="4900" b="1" dirty="0"/>
              <a:t>Community involvement and development</a:t>
            </a:r>
          </a:p>
          <a:p>
            <a:pPr>
              <a:lnSpc>
                <a:spcPct val="120000"/>
              </a:lnSpc>
              <a:spcBef>
                <a:spcPts val="0"/>
              </a:spcBef>
            </a:pPr>
            <a:r>
              <a:rPr lang="en-US" sz="4900" dirty="0"/>
              <a:t>Issue 1: Community involvement</a:t>
            </a:r>
            <a:endParaRPr lang="en-US" sz="4900" b="1" dirty="0"/>
          </a:p>
          <a:p>
            <a:pPr>
              <a:lnSpc>
                <a:spcPct val="120000"/>
              </a:lnSpc>
              <a:spcBef>
                <a:spcPts val="0"/>
              </a:spcBef>
            </a:pPr>
            <a:r>
              <a:rPr lang="en-US" sz="4900" dirty="0"/>
              <a:t>Issue 2: Education and culture</a:t>
            </a:r>
          </a:p>
          <a:p>
            <a:pPr>
              <a:lnSpc>
                <a:spcPct val="120000"/>
              </a:lnSpc>
              <a:spcBef>
                <a:spcPts val="0"/>
              </a:spcBef>
            </a:pPr>
            <a:r>
              <a:rPr lang="en-US" sz="4900" dirty="0"/>
              <a:t>Issue 3: Employment creation and skills development</a:t>
            </a:r>
            <a:endParaRPr lang="en-US" sz="4900" b="1" dirty="0"/>
          </a:p>
          <a:p>
            <a:pPr>
              <a:lnSpc>
                <a:spcPct val="120000"/>
              </a:lnSpc>
              <a:spcBef>
                <a:spcPts val="0"/>
              </a:spcBef>
            </a:pPr>
            <a:r>
              <a:rPr lang="en-US" sz="4900" dirty="0"/>
              <a:t>Issue 4: Technology development and access</a:t>
            </a:r>
          </a:p>
          <a:p>
            <a:pPr>
              <a:lnSpc>
                <a:spcPct val="120000"/>
              </a:lnSpc>
              <a:spcBef>
                <a:spcPts val="0"/>
              </a:spcBef>
            </a:pPr>
            <a:r>
              <a:rPr lang="en-US" sz="4900" dirty="0"/>
              <a:t>Issue 5: Wealth and income creation</a:t>
            </a:r>
          </a:p>
          <a:p>
            <a:pPr>
              <a:lnSpc>
                <a:spcPct val="120000"/>
              </a:lnSpc>
              <a:spcBef>
                <a:spcPts val="0"/>
              </a:spcBef>
            </a:pPr>
            <a:r>
              <a:rPr lang="en-US" sz="4900" dirty="0"/>
              <a:t>Issue 6: Health</a:t>
            </a:r>
          </a:p>
          <a:p>
            <a:pPr>
              <a:lnSpc>
                <a:spcPct val="120000"/>
              </a:lnSpc>
              <a:spcBef>
                <a:spcPts val="0"/>
              </a:spcBef>
            </a:pPr>
            <a:r>
              <a:rPr lang="en-US" sz="4900" dirty="0"/>
              <a:t>Issue 7: Social investment</a:t>
            </a:r>
          </a:p>
          <a:p>
            <a:endParaRPr lang="en-US" dirty="0"/>
          </a:p>
        </p:txBody>
      </p:sp>
      <p:sp>
        <p:nvSpPr>
          <p:cNvPr id="2" name="Title 1"/>
          <p:cNvSpPr>
            <a:spLocks noGrp="1"/>
          </p:cNvSpPr>
          <p:nvPr>
            <p:ph type="title" idx="4294967295"/>
          </p:nvPr>
        </p:nvSpPr>
        <p:spPr>
          <a:xfrm>
            <a:off x="624114" y="274638"/>
            <a:ext cx="8287657" cy="1096962"/>
          </a:xfrm>
        </p:spPr>
        <p:txBody>
          <a:bodyPr>
            <a:normAutofit/>
          </a:bodyPr>
          <a:lstStyle/>
          <a:p>
            <a:pPr algn="ctr"/>
            <a:r>
              <a:rPr lang="en-US" sz="3200" dirty="0">
                <a:solidFill>
                  <a:srgbClr val="0070C0"/>
                </a:solidFill>
                <a:latin typeface="+mn-lt"/>
                <a:ea typeface="Verdana" panose="020B0604030504040204" pitchFamily="34" charset="0"/>
                <a:cs typeface="Verdana" panose="020B0604030504040204" pitchFamily="34" charset="0"/>
              </a:rPr>
              <a:t>Complete list of Issues for all of the </a:t>
            </a:r>
            <a:r>
              <a:rPr lang="en-US" sz="3200" dirty="0" smtClean="0">
                <a:solidFill>
                  <a:srgbClr val="0070C0"/>
                </a:solidFill>
                <a:latin typeface="+mn-lt"/>
                <a:ea typeface="Verdana" panose="020B0604030504040204" pitchFamily="34" charset="0"/>
                <a:cs typeface="Verdana" panose="020B0604030504040204" pitchFamily="34" charset="0"/>
              </a:rPr>
              <a:t/>
            </a:r>
            <a:br>
              <a:rPr lang="en-US" sz="3200" dirty="0" smtClean="0">
                <a:solidFill>
                  <a:srgbClr val="0070C0"/>
                </a:solidFill>
                <a:latin typeface="+mn-lt"/>
                <a:ea typeface="Verdana" panose="020B0604030504040204" pitchFamily="34" charset="0"/>
                <a:cs typeface="Verdana" panose="020B0604030504040204" pitchFamily="34" charset="0"/>
              </a:rPr>
            </a:br>
            <a:r>
              <a:rPr lang="en-US" sz="3200" dirty="0" smtClean="0">
                <a:solidFill>
                  <a:srgbClr val="0070C0"/>
                </a:solidFill>
                <a:latin typeface="+mn-lt"/>
                <a:ea typeface="Verdana" panose="020B0604030504040204" pitchFamily="34" charset="0"/>
                <a:cs typeface="Verdana" panose="020B0604030504040204" pitchFamily="34" charset="0"/>
              </a:rPr>
              <a:t>7 </a:t>
            </a:r>
            <a:r>
              <a:rPr lang="en-US" sz="3200" dirty="0">
                <a:solidFill>
                  <a:srgbClr val="0070C0"/>
                </a:solidFill>
                <a:latin typeface="+mn-lt"/>
                <a:ea typeface="Verdana" panose="020B0604030504040204" pitchFamily="34" charset="0"/>
                <a:cs typeface="Verdana" panose="020B0604030504040204" pitchFamily="34" charset="0"/>
              </a:rPr>
              <a:t>Core Subjects, continued</a:t>
            </a:r>
          </a:p>
        </p:txBody>
      </p:sp>
    </p:spTree>
    <p:extLst>
      <p:ext uri="{BB962C8B-B14F-4D97-AF65-F5344CB8AC3E}">
        <p14:creationId xmlns="" xmlns:p14="http://schemas.microsoft.com/office/powerpoint/2010/main" val="40623607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dirty="0" smtClean="0">
                <a:solidFill>
                  <a:srgbClr val="0070C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Due diligence</a:t>
            </a:r>
            <a:endParaRPr lang="en-US" sz="3200" dirty="0">
              <a:solidFill>
                <a:srgbClr val="0070C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endParaRPr>
          </a:p>
        </p:txBody>
      </p:sp>
      <p:sp>
        <p:nvSpPr>
          <p:cNvPr id="9" name="Text Placeholder 8"/>
          <p:cNvSpPr>
            <a:spLocks noGrp="1"/>
          </p:cNvSpPr>
          <p:nvPr>
            <p:ph type="body" idx="1"/>
          </p:nvPr>
        </p:nvSpPr>
        <p:spPr/>
        <p:txBody>
          <a:bodyPr/>
          <a:lstStyle/>
          <a:p>
            <a:r>
              <a:rPr lang="en-US" dirty="0" smtClean="0"/>
              <a:t>Investigate your situation</a:t>
            </a:r>
            <a:endParaRPr lang="en-US" dirty="0"/>
          </a:p>
        </p:txBody>
      </p:sp>
      <p:sp>
        <p:nvSpPr>
          <p:cNvPr id="10" name="Text Placeholder 9"/>
          <p:cNvSpPr>
            <a:spLocks noGrp="1"/>
          </p:cNvSpPr>
          <p:nvPr>
            <p:ph type="body" sz="half" idx="3"/>
          </p:nvPr>
        </p:nvSpPr>
        <p:spPr>
          <a:xfrm>
            <a:off x="4645026" y="5413830"/>
            <a:ext cx="4041775" cy="758370"/>
          </a:xfrm>
        </p:spPr>
        <p:txBody>
          <a:bodyPr>
            <a:normAutofit lnSpcReduction="10000"/>
          </a:bodyPr>
          <a:lstStyle/>
          <a:p>
            <a:r>
              <a:rPr lang="en-US" dirty="0" smtClean="0"/>
              <a:t>Protect yourself; avoid risks</a:t>
            </a:r>
            <a:endParaRPr lang="en-US" dirty="0"/>
          </a:p>
        </p:txBody>
      </p:sp>
      <p:sp>
        <p:nvSpPr>
          <p:cNvPr id="6" name="Content Placeholder 5"/>
          <p:cNvSpPr>
            <a:spLocks noGrp="1"/>
          </p:cNvSpPr>
          <p:nvPr>
            <p:ph sz="quarter" idx="2"/>
          </p:nvPr>
        </p:nvSpPr>
        <p:spPr>
          <a:xfrm>
            <a:off x="457200" y="1219200"/>
            <a:ext cx="4040188" cy="4166857"/>
          </a:xfrm>
        </p:spPr>
        <p:txBody>
          <a:bodyPr>
            <a:normAutofit fontScale="92500"/>
          </a:bodyPr>
          <a:lstStyle/>
          <a:p>
            <a:r>
              <a:rPr lang="en-US" dirty="0" smtClean="0"/>
              <a:t>Due diligence is defined as a:  </a:t>
            </a:r>
            <a:r>
              <a:rPr lang="en-US" dirty="0"/>
              <a:t>“process to identify the actual and potential negative social, environmental and economic impacts of an organization’s decisions and activities, with the aim of avoiding and mitigating those impacts</a:t>
            </a:r>
            <a:r>
              <a:rPr lang="en-US" dirty="0" smtClean="0"/>
              <a:t>”</a:t>
            </a:r>
          </a:p>
          <a:p>
            <a:pPr>
              <a:buNone/>
            </a:pPr>
            <a:r>
              <a:rPr lang="en-US" dirty="0" smtClean="0"/>
              <a:t> </a:t>
            </a:r>
            <a:endParaRPr lang="en-US" dirty="0"/>
          </a:p>
          <a:p>
            <a:pPr>
              <a:buNone/>
            </a:pPr>
            <a:r>
              <a:rPr lang="en-US" sz="1600" dirty="0"/>
              <a:t> Source:  ISO 26000:2010 Clause 7.3.1</a:t>
            </a:r>
          </a:p>
        </p:txBody>
      </p:sp>
      <p:sp>
        <p:nvSpPr>
          <p:cNvPr id="7" name="Content Placeholder 6"/>
          <p:cNvSpPr>
            <a:spLocks noGrp="1"/>
          </p:cNvSpPr>
          <p:nvPr>
            <p:ph sz="quarter" idx="4"/>
          </p:nvPr>
        </p:nvSpPr>
        <p:spPr>
          <a:xfrm>
            <a:off x="4645025" y="885372"/>
            <a:ext cx="4041775" cy="4500686"/>
          </a:xfrm>
        </p:spPr>
        <p:txBody>
          <a:bodyPr>
            <a:normAutofit fontScale="92500" lnSpcReduction="10000"/>
          </a:bodyPr>
          <a:lstStyle/>
          <a:p>
            <a:r>
              <a:rPr lang="en-US" dirty="0" smtClean="0"/>
              <a:t>Review the legal requirements and also the context of your activities</a:t>
            </a:r>
          </a:p>
          <a:p>
            <a:pPr>
              <a:buNone/>
            </a:pPr>
            <a:endParaRPr lang="en-US" dirty="0" smtClean="0"/>
          </a:p>
          <a:p>
            <a:r>
              <a:rPr lang="en-US" dirty="0" smtClean="0"/>
              <a:t>Examine </a:t>
            </a:r>
            <a:r>
              <a:rPr lang="en-US" dirty="0"/>
              <a:t>the impacts of </a:t>
            </a:r>
            <a:r>
              <a:rPr lang="en-US" dirty="0" smtClean="0"/>
              <a:t>your decisions </a:t>
            </a:r>
            <a:r>
              <a:rPr lang="en-US" dirty="0"/>
              <a:t>throughout your sphere of </a:t>
            </a:r>
            <a:r>
              <a:rPr lang="en-US" dirty="0" smtClean="0"/>
              <a:t>influence </a:t>
            </a:r>
          </a:p>
          <a:p>
            <a:pPr>
              <a:buNone/>
            </a:pPr>
            <a:endParaRPr lang="en-US" dirty="0"/>
          </a:p>
          <a:p>
            <a:r>
              <a:rPr lang="en-US" dirty="0" smtClean="0"/>
              <a:t>Consider </a:t>
            </a:r>
            <a:r>
              <a:rPr lang="en-US" dirty="0"/>
              <a:t>the viewpoints of those impacted by your decisions – your stakeholders</a:t>
            </a:r>
          </a:p>
        </p:txBody>
      </p:sp>
      <p:sp>
        <p:nvSpPr>
          <p:cNvPr id="8" name="Slide Number Placeholder 7"/>
          <p:cNvSpPr>
            <a:spLocks noGrp="1"/>
          </p:cNvSpPr>
          <p:nvPr>
            <p:ph type="sldNum" sz="quarter" idx="12"/>
          </p:nvPr>
        </p:nvSpPr>
        <p:spPr/>
        <p:txBody>
          <a:bodyPr/>
          <a:lstStyle/>
          <a:p>
            <a:fld id="{1AFB143B-4EFD-4953-A3AE-DCD0410FF083}" type="slidenum">
              <a:rPr lang="sv-SE" smtClean="0"/>
              <a:pPr/>
              <a:t>49</a:t>
            </a:fld>
            <a:endParaRPr lang="sv-SE"/>
          </a:p>
        </p:txBody>
      </p:sp>
    </p:spTree>
    <p:extLst>
      <p:ext uri="{BB962C8B-B14F-4D97-AF65-F5344CB8AC3E}">
        <p14:creationId xmlns="" xmlns:p14="http://schemas.microsoft.com/office/powerpoint/2010/main" val="1429564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799770"/>
            <a:ext cx="7772400" cy="4642219"/>
          </a:xfrm>
        </p:spPr>
        <p:txBody>
          <a:bodyPr>
            <a:normAutofit/>
          </a:bodyPr>
          <a:lstStyle/>
          <a:p>
            <a:pPr>
              <a:buClr>
                <a:srgbClr val="00B050"/>
              </a:buClr>
              <a:buSzPct val="100000"/>
              <a:buNone/>
            </a:pPr>
            <a:r>
              <a:rPr lang="en-US" sz="2000" dirty="0" smtClean="0"/>
              <a:t>This slide presentation is a </a:t>
            </a:r>
            <a:r>
              <a:rPr lang="en-US" sz="2000" b="1" dirty="0" smtClean="0"/>
              <a:t>basic </a:t>
            </a:r>
            <a:r>
              <a:rPr lang="en-US" sz="2000" b="1" dirty="0"/>
              <a:t>introduction </a:t>
            </a:r>
            <a:r>
              <a:rPr lang="en-US" sz="2000" dirty="0"/>
              <a:t>to ISO 26000, Guidance on Social </a:t>
            </a:r>
            <a:r>
              <a:rPr lang="en-US" sz="2000" dirty="0" smtClean="0"/>
              <a:t>Responsibility, that:  </a:t>
            </a:r>
          </a:p>
          <a:p>
            <a:pPr>
              <a:buClr>
                <a:srgbClr val="00B050"/>
              </a:buClr>
              <a:buSzPct val="100000"/>
              <a:buNone/>
            </a:pPr>
            <a:endParaRPr lang="en-US" sz="2000" dirty="0"/>
          </a:p>
          <a:p>
            <a:pPr>
              <a:buClr>
                <a:srgbClr val="00B050"/>
              </a:buClr>
              <a:buSzPct val="100000"/>
              <a:buFont typeface="Wingdings" pitchFamily="2" charset="2"/>
              <a:buChar char="Ø"/>
            </a:pPr>
            <a:r>
              <a:rPr lang="en-US" sz="2000" dirty="0" smtClean="0"/>
              <a:t>emphasizes </a:t>
            </a:r>
            <a:r>
              <a:rPr lang="en-US" sz="2000" dirty="0"/>
              <a:t>key definitions and main </a:t>
            </a:r>
            <a:r>
              <a:rPr lang="en-US" sz="2000" dirty="0" smtClean="0"/>
              <a:t>points</a:t>
            </a:r>
          </a:p>
          <a:p>
            <a:pPr>
              <a:buClr>
                <a:srgbClr val="00B050"/>
              </a:buClr>
              <a:buSzPct val="100000"/>
              <a:buNone/>
            </a:pPr>
            <a:endParaRPr lang="en-US" sz="2000" dirty="0"/>
          </a:p>
          <a:p>
            <a:pPr>
              <a:buClr>
                <a:srgbClr val="00B050"/>
              </a:buClr>
              <a:buSzPct val="100000"/>
              <a:buFont typeface="Wingdings" pitchFamily="2" charset="2"/>
              <a:buChar char="Ø"/>
            </a:pPr>
            <a:r>
              <a:rPr lang="en-US" sz="2000" dirty="0" smtClean="0"/>
              <a:t>provides </a:t>
            </a:r>
            <a:r>
              <a:rPr lang="en-US" sz="2000" dirty="0"/>
              <a:t>an overview, not a complete </a:t>
            </a:r>
            <a:r>
              <a:rPr lang="en-US" sz="2000" dirty="0" smtClean="0"/>
              <a:t>summary</a:t>
            </a:r>
          </a:p>
          <a:p>
            <a:pPr>
              <a:buClr>
                <a:srgbClr val="00B050"/>
              </a:buClr>
              <a:buSzPct val="100000"/>
              <a:buFont typeface="Wingdings" pitchFamily="2" charset="2"/>
              <a:buChar char="Ø"/>
            </a:pPr>
            <a:endParaRPr lang="en-US" sz="2000" dirty="0" smtClean="0"/>
          </a:p>
          <a:p>
            <a:pPr>
              <a:buClr>
                <a:srgbClr val="00B050"/>
              </a:buClr>
              <a:buSzPct val="100000"/>
              <a:buFont typeface="Wingdings" pitchFamily="2" charset="2"/>
              <a:buChar char="Ø"/>
            </a:pPr>
            <a:r>
              <a:rPr lang="en-US" sz="2000" dirty="0" smtClean="0"/>
              <a:t>is free of charge, open source, and intended for widespread distribution </a:t>
            </a:r>
            <a:endParaRPr lang="en-US" sz="2000" dirty="0"/>
          </a:p>
          <a:p>
            <a:pPr>
              <a:buClr>
                <a:srgbClr val="00B050"/>
              </a:buClr>
              <a:buSzPct val="100000"/>
              <a:buNone/>
            </a:pPr>
            <a:endParaRPr lang="en-US" sz="1800" dirty="0"/>
          </a:p>
          <a:p>
            <a:pPr>
              <a:buClr>
                <a:srgbClr val="00B050"/>
              </a:buClr>
              <a:buSzPct val="100000"/>
              <a:buFont typeface="Wingdings" pitchFamily="2" charset="2"/>
              <a:buChar char="Ø"/>
            </a:pPr>
            <a:r>
              <a:rPr lang="en-US" sz="2000" dirty="0" smtClean="0"/>
              <a:t>is intended </a:t>
            </a:r>
            <a:r>
              <a:rPr lang="en-US" sz="2000" dirty="0"/>
              <a:t>for people and organizations from all sectors of their societies, and from any region of the world</a:t>
            </a:r>
            <a:br>
              <a:rPr lang="en-US" sz="2000" dirty="0"/>
            </a:br>
            <a:endParaRPr lang="en-US" sz="2000" dirty="0"/>
          </a:p>
          <a:p>
            <a:endParaRPr lang="en-US" sz="2000" dirty="0"/>
          </a:p>
          <a:p>
            <a:pPr algn="just"/>
            <a:endParaRPr lang="en-US" sz="2000" dirty="0"/>
          </a:p>
          <a:p>
            <a:pPr algn="just">
              <a:buNone/>
            </a:pPr>
            <a:endParaRPr lang="en-US" sz="2000" dirty="0"/>
          </a:p>
        </p:txBody>
      </p:sp>
      <p:sp>
        <p:nvSpPr>
          <p:cNvPr id="2" name="Title 1"/>
          <p:cNvSpPr>
            <a:spLocks noGrp="1"/>
          </p:cNvSpPr>
          <p:nvPr>
            <p:ph type="title"/>
          </p:nvPr>
        </p:nvSpPr>
        <p:spPr>
          <a:xfrm>
            <a:off x="457200" y="290286"/>
            <a:ext cx="8229600" cy="1219199"/>
          </a:xfrm>
        </p:spPr>
        <p:txBody>
          <a:bodyPr>
            <a:noAutofit/>
          </a:bodyPr>
          <a:lstStyle/>
          <a:p>
            <a:r>
              <a:rPr lang="en-US" dirty="0" smtClean="0">
                <a:solidFill>
                  <a:srgbClr val="0070C0"/>
                </a:solidFill>
              </a:rPr>
              <a:t>Part One</a:t>
            </a:r>
            <a:br>
              <a:rPr lang="en-US" dirty="0" smtClean="0">
                <a:solidFill>
                  <a:srgbClr val="0070C0"/>
                </a:solidFill>
              </a:rPr>
            </a:br>
            <a:r>
              <a:rPr lang="en-US" sz="3200" dirty="0" smtClean="0">
                <a:solidFill>
                  <a:srgbClr val="0070C0"/>
                </a:solidFill>
              </a:rPr>
              <a:t>1</a:t>
            </a:r>
            <a:r>
              <a:rPr lang="en-US" sz="3200" dirty="0">
                <a:solidFill>
                  <a:srgbClr val="0070C0"/>
                </a:solidFill>
              </a:rPr>
              <a:t>. </a:t>
            </a:r>
            <a:r>
              <a:rPr lang="en-US" sz="3200" dirty="0" smtClean="0">
                <a:solidFill>
                  <a:srgbClr val="0070C0"/>
                </a:solidFill>
              </a:rPr>
              <a:t>Introduction</a:t>
            </a:r>
            <a:endParaRPr lang="en-US" sz="3200" dirty="0">
              <a:solidFill>
                <a:srgbClr val="0070C0"/>
              </a:solidFill>
            </a:endParaRPr>
          </a:p>
        </p:txBody>
      </p:sp>
      <p:sp>
        <p:nvSpPr>
          <p:cNvPr id="5" name="Slide Number Placeholder 4"/>
          <p:cNvSpPr>
            <a:spLocks noGrp="1"/>
          </p:cNvSpPr>
          <p:nvPr>
            <p:ph type="sldNum" sz="quarter" idx="12"/>
          </p:nvPr>
        </p:nvSpPr>
        <p:spPr/>
        <p:txBody>
          <a:bodyPr/>
          <a:lstStyle/>
          <a:p>
            <a:fld id="{1AFB143B-4EFD-4953-A3AE-DCD0410FF083}" type="slidenum">
              <a:rPr lang="sv-SE" smtClean="0"/>
              <a:pPr/>
              <a:t>5</a:t>
            </a:fld>
            <a:endParaRPr lang="sv-SE"/>
          </a:p>
        </p:txBody>
      </p:sp>
    </p:spTree>
    <p:extLst>
      <p:ext uri="{BB962C8B-B14F-4D97-AF65-F5344CB8AC3E}">
        <p14:creationId xmlns="" xmlns:p14="http://schemas.microsoft.com/office/powerpoint/2010/main" val="30410928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228600" y="274637"/>
            <a:ext cx="8915400" cy="1176791"/>
          </a:xfrm>
        </p:spPr>
        <p:txBody>
          <a:bodyPr>
            <a:noAutofit/>
          </a:bodyPr>
          <a:lstStyle/>
          <a:p>
            <a:r>
              <a:rPr lang="en-US" sz="3200" dirty="0" smtClean="0">
                <a:solidFill>
                  <a:srgbClr val="0070C0"/>
                </a:solidFill>
                <a:effectLst>
                  <a:outerShdw blurRad="38100" dist="38100" dir="2700000" algn="tl">
                    <a:srgbClr val="000000">
                      <a:alpha val="43137"/>
                    </a:srgbClr>
                  </a:outerShdw>
                </a:effectLst>
              </a:rPr>
              <a:t>Assess your responsibilities </a:t>
            </a:r>
            <a:r>
              <a:rPr lang="en-US" sz="3200" dirty="0">
                <a:solidFill>
                  <a:srgbClr val="0070C0"/>
                </a:solidFill>
                <a:effectLst>
                  <a:outerShdw blurRad="38100" dist="38100" dir="2700000" algn="tl">
                    <a:srgbClr val="000000">
                      <a:alpha val="43137"/>
                    </a:srgbClr>
                  </a:outerShdw>
                </a:effectLst>
              </a:rPr>
              <a:t>in your sphere of influence</a:t>
            </a:r>
          </a:p>
        </p:txBody>
      </p:sp>
      <p:sp>
        <p:nvSpPr>
          <p:cNvPr id="9" name="Rectangle 8"/>
          <p:cNvSpPr/>
          <p:nvPr/>
        </p:nvSpPr>
        <p:spPr>
          <a:xfrm flipH="1">
            <a:off x="3276600" y="899886"/>
            <a:ext cx="2514600" cy="885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YOUR ORGANIZATION</a:t>
            </a:r>
          </a:p>
        </p:txBody>
      </p:sp>
      <p:sp>
        <p:nvSpPr>
          <p:cNvPr id="14" name="Rounded Rectangle 13"/>
          <p:cNvSpPr/>
          <p:nvPr/>
        </p:nvSpPr>
        <p:spPr>
          <a:xfrm>
            <a:off x="1600200" y="2362200"/>
            <a:ext cx="1828800" cy="838200"/>
          </a:xfrm>
          <a:prstGeom prst="roundRect">
            <a:avLst>
              <a:gd name="adj" fmla="val 9282"/>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Your suppliers</a:t>
            </a:r>
          </a:p>
        </p:txBody>
      </p:sp>
      <p:sp>
        <p:nvSpPr>
          <p:cNvPr id="15" name="Isosceles Triangle 14"/>
          <p:cNvSpPr/>
          <p:nvPr/>
        </p:nvSpPr>
        <p:spPr>
          <a:xfrm>
            <a:off x="381000" y="3429000"/>
            <a:ext cx="2286000" cy="1143000"/>
          </a:xfrm>
          <a:prstGeom prst="triangle">
            <a:avLst>
              <a:gd name="adj" fmla="val 35570"/>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a:t>Their suppliers</a:t>
            </a:r>
          </a:p>
          <a:p>
            <a:pPr algn="ctr"/>
            <a:endParaRPr lang="en-US" dirty="0"/>
          </a:p>
        </p:txBody>
      </p:sp>
      <p:sp>
        <p:nvSpPr>
          <p:cNvPr id="19" name="Isosceles Triangle 18"/>
          <p:cNvSpPr/>
          <p:nvPr/>
        </p:nvSpPr>
        <p:spPr>
          <a:xfrm>
            <a:off x="5867400" y="3505200"/>
            <a:ext cx="3048000" cy="1143000"/>
          </a:xfrm>
          <a:prstGeom prst="triangle">
            <a:avLst>
              <a:gd name="adj" fmla="val 50559"/>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Their customers / clients </a:t>
            </a:r>
          </a:p>
          <a:p>
            <a:pPr algn="ctr"/>
            <a:endParaRPr lang="en-US" dirty="0"/>
          </a:p>
        </p:txBody>
      </p:sp>
      <p:sp>
        <p:nvSpPr>
          <p:cNvPr id="20" name="Rounded Rectangle 19"/>
          <p:cNvSpPr/>
          <p:nvPr/>
        </p:nvSpPr>
        <p:spPr>
          <a:xfrm>
            <a:off x="5791200" y="2286000"/>
            <a:ext cx="2133600" cy="914400"/>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Your customers/ clients</a:t>
            </a:r>
          </a:p>
        </p:txBody>
      </p:sp>
      <p:sp>
        <p:nvSpPr>
          <p:cNvPr id="27" name="Flowchart: Alternate Process 26"/>
          <p:cNvSpPr/>
          <p:nvPr/>
        </p:nvSpPr>
        <p:spPr>
          <a:xfrm>
            <a:off x="304800" y="5257800"/>
            <a:ext cx="1905000" cy="838200"/>
          </a:xfrm>
          <a:prstGeom prst="flowChartAlternateProcess">
            <a:avLst/>
          </a:prstGeom>
          <a:solidFill>
            <a:srgbClr val="9EA0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Resources/ Raw materials</a:t>
            </a:r>
          </a:p>
        </p:txBody>
      </p:sp>
      <p:sp>
        <p:nvSpPr>
          <p:cNvPr id="39" name="Left-Up Arrow 38"/>
          <p:cNvSpPr/>
          <p:nvPr/>
        </p:nvSpPr>
        <p:spPr>
          <a:xfrm>
            <a:off x="2133600" y="3276600"/>
            <a:ext cx="850392" cy="850392"/>
          </a:xfrm>
          <a:prstGeom prst="leftUpArrow">
            <a:avLst>
              <a:gd name="adj1" fmla="val 15074"/>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Up-Down Arrow 39"/>
          <p:cNvSpPr/>
          <p:nvPr/>
        </p:nvSpPr>
        <p:spPr>
          <a:xfrm>
            <a:off x="1143000" y="4644259"/>
            <a:ext cx="228600" cy="533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Left-Up Arrow 41"/>
          <p:cNvSpPr/>
          <p:nvPr/>
        </p:nvSpPr>
        <p:spPr>
          <a:xfrm rot="5400000" flipH="1">
            <a:off x="2286000" y="1371600"/>
            <a:ext cx="762000" cy="762000"/>
          </a:xfrm>
          <a:prstGeom prst="leftUpArrow">
            <a:avLst>
              <a:gd name="adj1" fmla="val 14769"/>
              <a:gd name="adj2" fmla="val 28077"/>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Left-Up Arrow 42"/>
          <p:cNvSpPr/>
          <p:nvPr/>
        </p:nvSpPr>
        <p:spPr>
          <a:xfrm rot="16200000">
            <a:off x="6248400" y="1295400"/>
            <a:ext cx="685800" cy="8382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Left-Up Arrow 43"/>
          <p:cNvSpPr/>
          <p:nvPr/>
        </p:nvSpPr>
        <p:spPr>
          <a:xfrm rot="5400000">
            <a:off x="6057900" y="3238500"/>
            <a:ext cx="533400" cy="7620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6248400" y="5334000"/>
            <a:ext cx="2667000" cy="762000"/>
          </a:xfrm>
          <a:prstGeom prst="roundRect">
            <a:avLst/>
          </a:prstGeom>
          <a:solidFill>
            <a:srgbClr val="9EA0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Waste Disposal:  re-use, recycling, trash</a:t>
            </a:r>
          </a:p>
        </p:txBody>
      </p:sp>
      <p:sp>
        <p:nvSpPr>
          <p:cNvPr id="46" name="Up-Down Arrow 45"/>
          <p:cNvSpPr/>
          <p:nvPr/>
        </p:nvSpPr>
        <p:spPr>
          <a:xfrm>
            <a:off x="7391400" y="4724400"/>
            <a:ext cx="228600" cy="533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Display 46"/>
          <p:cNvSpPr/>
          <p:nvPr/>
        </p:nvSpPr>
        <p:spPr>
          <a:xfrm>
            <a:off x="3657600" y="1944914"/>
            <a:ext cx="1981200" cy="4913086"/>
          </a:xfrm>
          <a:prstGeom prst="flowChartDisp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Examine the extent to which </a:t>
            </a:r>
            <a:r>
              <a:rPr lang="en-US" sz="2000" dirty="0" smtClean="0"/>
              <a:t>your SR changes can </a:t>
            </a:r>
            <a:r>
              <a:rPr lang="en-US" sz="2000" dirty="0"/>
              <a:t>have an impact. </a:t>
            </a:r>
          </a:p>
          <a:p>
            <a:pPr algn="ctr"/>
            <a:r>
              <a:rPr lang="en-US" sz="2000" dirty="0"/>
              <a:t>For example, how large is your market share?  </a:t>
            </a:r>
          </a:p>
        </p:txBody>
      </p:sp>
      <p:sp>
        <p:nvSpPr>
          <p:cNvPr id="17" name="Slide Number Placeholder 16"/>
          <p:cNvSpPr>
            <a:spLocks noGrp="1"/>
          </p:cNvSpPr>
          <p:nvPr>
            <p:ph type="sldNum" sz="quarter" idx="12"/>
          </p:nvPr>
        </p:nvSpPr>
        <p:spPr/>
        <p:txBody>
          <a:bodyPr/>
          <a:lstStyle/>
          <a:p>
            <a:fld id="{1AFB143B-4EFD-4953-A3AE-DCD0410FF083}" type="slidenum">
              <a:rPr lang="sv-SE" smtClean="0"/>
              <a:pPr/>
              <a:t>50</a:t>
            </a:fld>
            <a:endParaRPr lang="sv-SE"/>
          </a:p>
        </p:txBody>
      </p:sp>
    </p:spTree>
    <p:extLst>
      <p:ext uri="{BB962C8B-B14F-4D97-AF65-F5344CB8AC3E}">
        <p14:creationId xmlns="" xmlns:p14="http://schemas.microsoft.com/office/powerpoint/2010/main" val="2795834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17714" y="1291771"/>
            <a:ext cx="8469086" cy="4978399"/>
          </a:xfrm>
        </p:spPr>
        <p:txBody>
          <a:bodyPr>
            <a:noAutofit/>
          </a:bodyPr>
          <a:lstStyle/>
          <a:p>
            <a:pPr marL="566928" indent="-457200">
              <a:buClr>
                <a:srgbClr val="0070C0"/>
              </a:buClr>
              <a:buSzPct val="100000"/>
              <a:buFont typeface="+mj-lt"/>
              <a:buAutoNum type="arabicPeriod"/>
            </a:pPr>
            <a:r>
              <a:rPr lang="en-US" sz="2200" dirty="0" smtClean="0"/>
              <a:t>Describe your </a:t>
            </a:r>
            <a:r>
              <a:rPr lang="en-US" sz="2200" dirty="0"/>
              <a:t>current situation with respect to </a:t>
            </a:r>
            <a:r>
              <a:rPr lang="en-US" sz="2200" dirty="0" smtClean="0"/>
              <a:t>each of the 7 Core Subjects  (due diligence and stakeholder communication can be very useful)</a:t>
            </a:r>
          </a:p>
          <a:p>
            <a:pPr marL="566928" indent="-457200">
              <a:buClr>
                <a:srgbClr val="0070C0"/>
              </a:buClr>
              <a:buSzPct val="100000"/>
              <a:buFont typeface="+mj-lt"/>
              <a:buAutoNum type="arabicPeriod"/>
            </a:pPr>
            <a:r>
              <a:rPr lang="en-US" sz="2200" dirty="0" smtClean="0"/>
              <a:t>Identify </a:t>
            </a:r>
            <a:r>
              <a:rPr lang="en-US" sz="2200" dirty="0"/>
              <a:t>your desired </a:t>
            </a:r>
            <a:r>
              <a:rPr lang="en-US" sz="2200" dirty="0" smtClean="0"/>
              <a:t>situation with respect to each of the 7 Core Subjects - where do you want to be? </a:t>
            </a:r>
          </a:p>
          <a:p>
            <a:pPr marL="566928" indent="-457200">
              <a:buClr>
                <a:srgbClr val="0070C0"/>
              </a:buClr>
              <a:buSzPct val="100000"/>
              <a:buFont typeface="+mj-lt"/>
              <a:buAutoNum type="arabicPeriod"/>
            </a:pPr>
            <a:r>
              <a:rPr lang="en-US" sz="2200" dirty="0" smtClean="0"/>
              <a:t>Analyze the gaps; </a:t>
            </a:r>
            <a:r>
              <a:rPr lang="en-US" sz="2200" dirty="0"/>
              <a:t>identify the most significant </a:t>
            </a:r>
            <a:r>
              <a:rPr lang="en-US" sz="2200" dirty="0" smtClean="0"/>
              <a:t>core subjects and issues for your attention – choose your priorities</a:t>
            </a:r>
          </a:p>
          <a:p>
            <a:pPr marL="566928" indent="-457200">
              <a:buClr>
                <a:srgbClr val="0070C0"/>
              </a:buClr>
              <a:buSzPct val="100000"/>
              <a:buFont typeface="+mj-lt"/>
              <a:buAutoNum type="arabicPeriod"/>
            </a:pPr>
            <a:r>
              <a:rPr lang="en-US" sz="2200" dirty="0" smtClean="0"/>
              <a:t>For those priorities, identify your current weaknesses and their causes</a:t>
            </a:r>
          </a:p>
          <a:p>
            <a:pPr marL="566928" indent="-457200">
              <a:buClr>
                <a:srgbClr val="0070C0"/>
              </a:buClr>
              <a:buSzPct val="100000"/>
              <a:buFont typeface="+mj-lt"/>
              <a:buAutoNum type="arabicPeriod"/>
            </a:pPr>
            <a:r>
              <a:rPr lang="en-US" sz="2200" dirty="0" smtClean="0"/>
              <a:t>Identify resources needed to overcome those weaknesses: personnel, time, money, partners, etc. </a:t>
            </a:r>
          </a:p>
          <a:p>
            <a:pPr marL="566928" indent="-457200">
              <a:buClr>
                <a:srgbClr val="0070C0"/>
              </a:buClr>
              <a:buSzPct val="100000"/>
              <a:buFont typeface="+mj-lt"/>
              <a:buAutoNum type="arabicPeriod"/>
            </a:pPr>
            <a:r>
              <a:rPr lang="en-US" sz="2200" dirty="0" smtClean="0"/>
              <a:t>Develop a time-line and action plan to bridge the gaps</a:t>
            </a:r>
          </a:p>
          <a:p>
            <a:pPr marL="566928" indent="-457200">
              <a:buAutoNum type="arabicPeriod" startAt="3"/>
            </a:pPr>
            <a:endParaRPr lang="en-US" sz="2400" dirty="0"/>
          </a:p>
        </p:txBody>
      </p:sp>
      <p:sp>
        <p:nvSpPr>
          <p:cNvPr id="8" name="Slide Number Placeholder 7"/>
          <p:cNvSpPr>
            <a:spLocks noGrp="1"/>
          </p:cNvSpPr>
          <p:nvPr>
            <p:ph type="sldNum" sz="quarter" idx="12"/>
          </p:nvPr>
        </p:nvSpPr>
        <p:spPr/>
        <p:txBody>
          <a:bodyPr/>
          <a:lstStyle/>
          <a:p>
            <a:fld id="{1AFB143B-4EFD-4953-A3AE-DCD0410FF083}" type="slidenum">
              <a:rPr lang="sv-SE" smtClean="0"/>
              <a:pPr/>
              <a:t>51</a:t>
            </a:fld>
            <a:endParaRPr lang="sv-SE"/>
          </a:p>
        </p:txBody>
      </p:sp>
      <p:sp>
        <p:nvSpPr>
          <p:cNvPr id="5" name="Title 4"/>
          <p:cNvSpPr>
            <a:spLocks noGrp="1"/>
          </p:cNvSpPr>
          <p:nvPr>
            <p:ph type="title"/>
          </p:nvPr>
        </p:nvSpPr>
        <p:spPr>
          <a:xfrm>
            <a:off x="304800" y="274638"/>
            <a:ext cx="8382000" cy="1143000"/>
          </a:xfrm>
        </p:spPr>
        <p:txBody>
          <a:bodyPr>
            <a:noAutofit/>
          </a:bodyPr>
          <a:lstStyle/>
          <a:p>
            <a:r>
              <a:rPr lang="en-US" sz="2800" dirty="0" smtClean="0">
                <a:solidFill>
                  <a:srgbClr val="0070C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Gap analysis and setting priorities for action</a:t>
            </a:r>
            <a:endParaRPr lang="en-US" sz="2800" dirty="0">
              <a:solidFill>
                <a:srgbClr val="0070C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41827072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1AFB143B-4EFD-4953-A3AE-DCD0410FF083}" type="slidenum">
              <a:rPr lang="sv-SE" smtClean="0"/>
              <a:pPr/>
              <a:t>52</a:t>
            </a:fld>
            <a:endParaRPr lang="sv-SE"/>
          </a:p>
        </p:txBody>
      </p:sp>
      <p:sp>
        <p:nvSpPr>
          <p:cNvPr id="6" name="Content Placeholder 5"/>
          <p:cNvSpPr>
            <a:spLocks noGrp="1"/>
          </p:cNvSpPr>
          <p:nvPr>
            <p:ph sz="half" idx="4294967295"/>
          </p:nvPr>
        </p:nvSpPr>
        <p:spPr>
          <a:xfrm>
            <a:off x="609600" y="1698171"/>
            <a:ext cx="3860800" cy="3940629"/>
          </a:xfrm>
          <a:noFill/>
        </p:spPr>
        <p:txBody>
          <a:bodyPr>
            <a:normAutofit/>
          </a:bodyPr>
          <a:lstStyle/>
          <a:p>
            <a:pPr>
              <a:buClr>
                <a:srgbClr val="00B050"/>
              </a:buClr>
              <a:buSzPct val="100000"/>
              <a:buFont typeface="Wingdings" pitchFamily="2" charset="2"/>
              <a:buChar char="Ø"/>
            </a:pPr>
            <a:r>
              <a:rPr lang="en-US" sz="2200" dirty="0"/>
              <a:t>Communicate activities on relevant issues within each of the Seven Core </a:t>
            </a:r>
            <a:r>
              <a:rPr lang="en-US" sz="2200" dirty="0" smtClean="0"/>
              <a:t>Subjects</a:t>
            </a:r>
          </a:p>
          <a:p>
            <a:pPr>
              <a:buClr>
                <a:srgbClr val="00B050"/>
              </a:buClr>
              <a:buSzPct val="100000"/>
              <a:buNone/>
            </a:pPr>
            <a:endParaRPr lang="en-US" sz="2200" dirty="0"/>
          </a:p>
          <a:p>
            <a:pPr>
              <a:buClr>
                <a:srgbClr val="00B050"/>
              </a:buClr>
              <a:buSzPct val="100000"/>
              <a:buFont typeface="Wingdings" pitchFamily="2" charset="2"/>
              <a:buChar char="Ø"/>
            </a:pPr>
            <a:r>
              <a:rPr lang="en-US" sz="2200" dirty="0"/>
              <a:t>Use communicating and reporting as part of a continuing dialogue; be honest when you have fallen short on some of your goals</a:t>
            </a:r>
          </a:p>
        </p:txBody>
      </p:sp>
      <p:sp>
        <p:nvSpPr>
          <p:cNvPr id="7" name="Content Placeholder 6"/>
          <p:cNvSpPr>
            <a:spLocks noGrp="1"/>
          </p:cNvSpPr>
          <p:nvPr>
            <p:ph sz="half" idx="4294967295"/>
          </p:nvPr>
        </p:nvSpPr>
        <p:spPr>
          <a:xfrm>
            <a:off x="4644571" y="1770744"/>
            <a:ext cx="4049487" cy="4601482"/>
          </a:xfrm>
          <a:noFill/>
        </p:spPr>
        <p:txBody>
          <a:bodyPr vert="horz" lIns="91440" tIns="45720" rIns="91440" bIns="45720" rtlCol="0">
            <a:normAutofit/>
          </a:bodyPr>
          <a:lstStyle/>
          <a:p>
            <a:pPr>
              <a:buClr>
                <a:srgbClr val="00B050"/>
              </a:buClr>
              <a:buSzPct val="100000"/>
              <a:buFont typeface="Wingdings" pitchFamily="2" charset="2"/>
              <a:buChar char="Ø"/>
            </a:pPr>
            <a:r>
              <a:rPr lang="en-US" sz="2200" dirty="0"/>
              <a:t>Communicate to different audiences of stakeholders in appropriate and understandable ways</a:t>
            </a:r>
          </a:p>
          <a:p>
            <a:pPr>
              <a:buClr>
                <a:srgbClr val="00B050"/>
              </a:buClr>
              <a:buSzPct val="100000"/>
              <a:buFont typeface="Wingdings" pitchFamily="2" charset="2"/>
              <a:buChar char="Ø"/>
            </a:pPr>
            <a:endParaRPr lang="en-US" sz="2200" dirty="0"/>
          </a:p>
          <a:p>
            <a:pPr>
              <a:buClr>
                <a:srgbClr val="00B050"/>
              </a:buClr>
              <a:buSzPct val="100000"/>
              <a:buFont typeface="Wingdings" pitchFamily="2" charset="2"/>
              <a:buChar char="Ø"/>
            </a:pPr>
            <a:r>
              <a:rPr lang="en-US" sz="2200" dirty="0"/>
              <a:t>Consider involving third parties in commenting on </a:t>
            </a:r>
            <a:r>
              <a:rPr lang="en-US" sz="2200" dirty="0" smtClean="0"/>
              <a:t>your progress </a:t>
            </a:r>
            <a:r>
              <a:rPr lang="en-US" sz="2200" dirty="0"/>
              <a:t>and goals</a:t>
            </a:r>
          </a:p>
        </p:txBody>
      </p:sp>
      <p:sp>
        <p:nvSpPr>
          <p:cNvPr id="5" name="Title 4"/>
          <p:cNvSpPr>
            <a:spLocks noGrp="1"/>
          </p:cNvSpPr>
          <p:nvPr>
            <p:ph type="title" idx="4294967295"/>
          </p:nvPr>
        </p:nvSpPr>
        <p:spPr>
          <a:xfrm>
            <a:off x="261257" y="187325"/>
            <a:ext cx="8882743" cy="1325563"/>
          </a:xfrm>
        </p:spPr>
        <p:txBody>
          <a:bodyPr>
            <a:normAutofit/>
          </a:bodyPr>
          <a:lstStyle/>
          <a:p>
            <a:r>
              <a:rPr lang="en-US" sz="3200" dirty="0" smtClean="0">
                <a:solidFill>
                  <a:srgbClr val="0070C0"/>
                </a:solidFill>
                <a:latin typeface="+mn-lt"/>
                <a:ea typeface="Verdana" panose="020B0604030504040204" pitchFamily="34" charset="0"/>
                <a:cs typeface="Verdana" panose="020B0604030504040204" pitchFamily="34" charset="0"/>
              </a:rPr>
              <a:t>3.Communicating using ISO 26000</a:t>
            </a:r>
            <a:endParaRPr lang="en-US" sz="3200" dirty="0">
              <a:solidFill>
                <a:srgbClr val="0070C0"/>
              </a:solidFill>
              <a:latin typeface="+mn-lt"/>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12768920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508000" y="1567544"/>
            <a:ext cx="8374743" cy="4757056"/>
          </a:xfrm>
        </p:spPr>
        <p:txBody>
          <a:bodyPr>
            <a:noAutofit/>
          </a:bodyPr>
          <a:lstStyle/>
          <a:p>
            <a:pPr marL="0" indent="0">
              <a:spcBef>
                <a:spcPts val="0"/>
              </a:spcBef>
              <a:buNone/>
            </a:pPr>
            <a:r>
              <a:rPr lang="en-US" sz="1800" dirty="0" smtClean="0">
                <a:solidFill>
                  <a:schemeClr val="tx1">
                    <a:lumMod val="95000"/>
                    <a:lumOff val="5000"/>
                  </a:schemeClr>
                </a:solidFill>
              </a:rPr>
              <a:t>You cannot legitimately claim “certification to ISO 26000”, as ISO has declared that ISO 26000 is a voluntary guidance standard, explicitly not for certification.    </a:t>
            </a:r>
            <a:r>
              <a:rPr lang="pt-BR" sz="1800" dirty="0" smtClean="0"/>
              <a:t>Generally, reporting on each of the 7 Core Subjects, and showing stakeholder engagement, are two features that increase credibility of claims to be using ISO 26000.</a:t>
            </a:r>
          </a:p>
          <a:p>
            <a:pPr marL="0" indent="0">
              <a:spcBef>
                <a:spcPts val="0"/>
              </a:spcBef>
              <a:buNone/>
            </a:pPr>
            <a:endParaRPr lang="en-US" sz="1800" dirty="0" smtClean="0">
              <a:solidFill>
                <a:schemeClr val="tx1">
                  <a:lumMod val="95000"/>
                  <a:lumOff val="5000"/>
                </a:schemeClr>
              </a:solidFill>
            </a:endParaRPr>
          </a:p>
          <a:p>
            <a:pPr marL="0" indent="0">
              <a:spcBef>
                <a:spcPts val="0"/>
              </a:spcBef>
              <a:buNone/>
            </a:pPr>
            <a:r>
              <a:rPr lang="en-US" sz="1800" dirty="0" smtClean="0">
                <a:solidFill>
                  <a:schemeClr val="tx1">
                    <a:lumMod val="95000"/>
                    <a:lumOff val="5000"/>
                  </a:schemeClr>
                </a:solidFill>
              </a:rPr>
              <a:t>Recommended examples </a:t>
            </a:r>
            <a:r>
              <a:rPr lang="en-US" sz="1800" dirty="0">
                <a:solidFill>
                  <a:schemeClr val="tx1">
                    <a:lumMod val="95000"/>
                    <a:lumOff val="5000"/>
                  </a:schemeClr>
                </a:solidFill>
              </a:rPr>
              <a:t>of </a:t>
            </a:r>
            <a:r>
              <a:rPr lang="en-US" sz="1800" dirty="0"/>
              <a:t>accurate communication </a:t>
            </a:r>
            <a:r>
              <a:rPr lang="en-US" sz="1800" dirty="0" smtClean="0"/>
              <a:t>about using ISO 26000 are:</a:t>
            </a:r>
          </a:p>
          <a:p>
            <a:pPr marL="0" indent="0">
              <a:spcBef>
                <a:spcPts val="0"/>
              </a:spcBef>
              <a:buNone/>
            </a:pPr>
            <a:endParaRPr lang="en-US" sz="1800" i="1" dirty="0" smtClean="0">
              <a:solidFill>
                <a:schemeClr val="tx1">
                  <a:lumMod val="95000"/>
                  <a:lumOff val="5000"/>
                </a:schemeClr>
              </a:solidFill>
            </a:endParaRPr>
          </a:p>
          <a:p>
            <a:pPr>
              <a:buNone/>
            </a:pPr>
            <a:r>
              <a:rPr lang="en-US" sz="1800" i="1" dirty="0" smtClean="0">
                <a:solidFill>
                  <a:schemeClr val="tx1">
                    <a:lumMod val="95000"/>
                    <a:lumOff val="5000"/>
                  </a:schemeClr>
                </a:solidFill>
              </a:rPr>
              <a:t>“We </a:t>
            </a:r>
            <a:r>
              <a:rPr lang="en-US" sz="1800" i="1" dirty="0">
                <a:solidFill>
                  <a:schemeClr val="tx1">
                    <a:lumMod val="95000"/>
                    <a:lumOff val="5000"/>
                  </a:schemeClr>
                </a:solidFill>
              </a:rPr>
              <a:t>have </a:t>
            </a:r>
            <a:r>
              <a:rPr lang="en-US" sz="1800" b="1" i="1" dirty="0">
                <a:solidFill>
                  <a:schemeClr val="tx1">
                    <a:lumMod val="95000"/>
                    <a:lumOff val="5000"/>
                  </a:schemeClr>
                </a:solidFill>
              </a:rPr>
              <a:t>used/applied </a:t>
            </a:r>
            <a:r>
              <a:rPr lang="en-US" sz="1800" i="1" dirty="0">
                <a:solidFill>
                  <a:schemeClr val="tx1">
                    <a:lumMod val="95000"/>
                    <a:lumOff val="5000"/>
                  </a:schemeClr>
                </a:solidFill>
              </a:rPr>
              <a:t>ISO 26000 as a </a:t>
            </a:r>
            <a:r>
              <a:rPr lang="en-US" sz="1800" b="1" i="1" dirty="0">
                <a:solidFill>
                  <a:schemeClr val="tx1">
                    <a:lumMod val="95000"/>
                    <a:lumOff val="5000"/>
                  </a:schemeClr>
                </a:solidFill>
              </a:rPr>
              <a:t>guide/framework/basis </a:t>
            </a:r>
            <a:r>
              <a:rPr lang="en-US" sz="1800" i="1" dirty="0">
                <a:solidFill>
                  <a:schemeClr val="tx1">
                    <a:lumMod val="95000"/>
                    <a:lumOff val="5000"/>
                  </a:schemeClr>
                </a:solidFill>
              </a:rPr>
              <a:t>to </a:t>
            </a:r>
            <a:r>
              <a:rPr lang="en-US" sz="1800" b="1" i="1" dirty="0">
                <a:solidFill>
                  <a:schemeClr val="tx1">
                    <a:lumMod val="95000"/>
                    <a:lumOff val="5000"/>
                  </a:schemeClr>
                </a:solidFill>
              </a:rPr>
              <a:t>integrate/implement </a:t>
            </a:r>
            <a:r>
              <a:rPr lang="en-US" sz="1800" i="1" dirty="0">
                <a:solidFill>
                  <a:schemeClr val="tx1">
                    <a:lumMod val="95000"/>
                    <a:lumOff val="5000"/>
                  </a:schemeClr>
                </a:solidFill>
              </a:rPr>
              <a:t>social responsibility into our values and practices</a:t>
            </a:r>
            <a:r>
              <a:rPr lang="en-US" sz="1800" i="1" dirty="0" smtClean="0">
                <a:solidFill>
                  <a:schemeClr val="tx1">
                    <a:lumMod val="95000"/>
                    <a:lumOff val="5000"/>
                  </a:schemeClr>
                </a:solidFill>
              </a:rPr>
              <a:t>.”                   OR</a:t>
            </a:r>
            <a:endParaRPr lang="en-US" sz="1800" dirty="0">
              <a:solidFill>
                <a:schemeClr val="tx1">
                  <a:lumMod val="95000"/>
                  <a:lumOff val="5000"/>
                </a:schemeClr>
              </a:solidFill>
            </a:endParaRPr>
          </a:p>
          <a:p>
            <a:pPr>
              <a:buNone/>
            </a:pPr>
            <a:r>
              <a:rPr lang="en-US" sz="1800" i="1" dirty="0">
                <a:solidFill>
                  <a:schemeClr val="tx1">
                    <a:lumMod val="95000"/>
                    <a:lumOff val="5000"/>
                  </a:schemeClr>
                </a:solidFill>
              </a:rPr>
              <a:t>“We recognize ISO 26000 as a reference document that provides guidance for integration/implementation of social responsibility / socially responsible </a:t>
            </a:r>
            <a:r>
              <a:rPr lang="en-US" sz="1800" i="1" dirty="0" err="1">
                <a:solidFill>
                  <a:schemeClr val="tx1">
                    <a:lumMod val="95000"/>
                    <a:lumOff val="5000"/>
                  </a:schemeClr>
                </a:solidFill>
              </a:rPr>
              <a:t>behaviour</a:t>
            </a:r>
            <a:r>
              <a:rPr lang="en-US" sz="1800" i="1" dirty="0">
                <a:solidFill>
                  <a:schemeClr val="tx1">
                    <a:lumMod val="95000"/>
                    <a:lumOff val="5000"/>
                  </a:schemeClr>
                </a:solidFill>
              </a:rPr>
              <a:t>.” </a:t>
            </a:r>
            <a:r>
              <a:rPr lang="en-US" sz="1800" i="1" dirty="0" smtClean="0">
                <a:solidFill>
                  <a:schemeClr val="tx1">
                    <a:lumMod val="95000"/>
                    <a:lumOff val="5000"/>
                  </a:schemeClr>
                </a:solidFill>
              </a:rPr>
              <a:t>   </a:t>
            </a:r>
            <a:endParaRPr lang="en-US" sz="1800" i="1" dirty="0">
              <a:solidFill>
                <a:schemeClr val="tx1">
                  <a:lumMod val="95000"/>
                  <a:lumOff val="5000"/>
                </a:schemeClr>
              </a:solidFill>
            </a:endParaRPr>
          </a:p>
          <a:p>
            <a:pPr>
              <a:buNone/>
            </a:pPr>
            <a:r>
              <a:rPr lang="pt-BR" sz="1600" dirty="0" smtClean="0"/>
              <a:t>                 </a:t>
            </a:r>
            <a:r>
              <a:rPr lang="pt-BR" sz="1400" dirty="0" smtClean="0"/>
              <a:t>Source</a:t>
            </a:r>
            <a:r>
              <a:rPr lang="pt-BR" sz="1400" dirty="0"/>
              <a:t>: ISO 26000 PPO SAG </a:t>
            </a:r>
            <a:r>
              <a:rPr lang="pt-BR" sz="1400" dirty="0" smtClean="0"/>
              <a:t>N15 </a:t>
            </a:r>
            <a:r>
              <a:rPr lang="pt-BR" sz="1400" dirty="0"/>
              <a:t>rev 1 </a:t>
            </a:r>
            <a:endParaRPr lang="pt-BR" sz="1400" dirty="0" smtClean="0"/>
          </a:p>
          <a:p>
            <a:pPr>
              <a:buNone/>
            </a:pPr>
            <a:endParaRPr lang="pt-BR" sz="1600" dirty="0" smtClean="0"/>
          </a:p>
          <a:p>
            <a:pPr>
              <a:buNone/>
            </a:pPr>
            <a:endParaRPr lang="en-US" sz="1600" dirty="0"/>
          </a:p>
          <a:p>
            <a:endParaRPr lang="en-US" sz="2400" dirty="0">
              <a:solidFill>
                <a:srgbClr val="FF0000"/>
              </a:solidFill>
            </a:endParaRPr>
          </a:p>
          <a:p>
            <a:endParaRPr lang="en-US" sz="2400" dirty="0"/>
          </a:p>
        </p:txBody>
      </p:sp>
      <p:sp>
        <p:nvSpPr>
          <p:cNvPr id="2" name="Title 1"/>
          <p:cNvSpPr>
            <a:spLocks noGrp="1"/>
          </p:cNvSpPr>
          <p:nvPr>
            <p:ph type="title"/>
          </p:nvPr>
        </p:nvSpPr>
        <p:spPr>
          <a:xfrm>
            <a:off x="420914" y="365127"/>
            <a:ext cx="8310336" cy="1158874"/>
          </a:xfrm>
        </p:spPr>
        <p:txBody>
          <a:bodyPr>
            <a:normAutofit/>
          </a:bodyPr>
          <a:lstStyle/>
          <a:p>
            <a:r>
              <a:rPr lang="en-US" sz="3200" dirty="0" smtClean="0">
                <a:solidFill>
                  <a:srgbClr val="0070C0"/>
                </a:solidFill>
              </a:rPr>
              <a:t>Communicating your </a:t>
            </a:r>
            <a:br>
              <a:rPr lang="en-US" sz="3200" dirty="0" smtClean="0">
                <a:solidFill>
                  <a:srgbClr val="0070C0"/>
                </a:solidFill>
              </a:rPr>
            </a:br>
            <a:r>
              <a:rPr lang="en-US" sz="3200" dirty="0" smtClean="0">
                <a:solidFill>
                  <a:srgbClr val="0070C0"/>
                </a:solidFill>
              </a:rPr>
              <a:t>claims </a:t>
            </a:r>
            <a:r>
              <a:rPr lang="en-US" sz="3200" dirty="0">
                <a:solidFill>
                  <a:srgbClr val="0070C0"/>
                </a:solidFill>
              </a:rPr>
              <a:t>of using ISO 26000</a:t>
            </a:r>
          </a:p>
        </p:txBody>
      </p:sp>
      <p:sp>
        <p:nvSpPr>
          <p:cNvPr id="4" name="Slide Number Placeholder 3"/>
          <p:cNvSpPr>
            <a:spLocks noGrp="1"/>
          </p:cNvSpPr>
          <p:nvPr>
            <p:ph type="sldNum" sz="quarter" idx="12"/>
          </p:nvPr>
        </p:nvSpPr>
        <p:spPr/>
        <p:txBody>
          <a:bodyPr/>
          <a:lstStyle/>
          <a:p>
            <a:fld id="{1AFB143B-4EFD-4953-A3AE-DCD0410FF083}" type="slidenum">
              <a:rPr lang="sv-SE" smtClean="0"/>
              <a:pPr/>
              <a:t>53</a:t>
            </a:fld>
            <a:endParaRPr lang="sv-SE"/>
          </a:p>
        </p:txBody>
      </p:sp>
    </p:spTree>
    <p:extLst>
      <p:ext uri="{BB962C8B-B14F-4D97-AF65-F5344CB8AC3E}">
        <p14:creationId xmlns="" xmlns:p14="http://schemas.microsoft.com/office/powerpoint/2010/main" val="10110112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457200" y="1567544"/>
            <a:ext cx="8294914" cy="4439748"/>
          </a:xfrm>
        </p:spPr>
        <p:txBody>
          <a:bodyPr>
            <a:normAutofit/>
          </a:bodyPr>
          <a:lstStyle/>
          <a:p>
            <a:pPr marL="566928" indent="-457200">
              <a:buClr>
                <a:srgbClr val="00B050"/>
              </a:buClr>
              <a:buSzPct val="100000"/>
              <a:buFont typeface="Wingdings" pitchFamily="2" charset="2"/>
              <a:buChar char="Ø"/>
            </a:pPr>
            <a:r>
              <a:rPr lang="en-US" sz="2400" dirty="0" smtClean="0"/>
              <a:t>Authoritative international instruments (international norms)</a:t>
            </a:r>
          </a:p>
          <a:p>
            <a:pPr marL="566928" indent="-457200">
              <a:buClr>
                <a:srgbClr val="00B050"/>
              </a:buClr>
              <a:buSzPct val="100000"/>
              <a:buFont typeface="Wingdings" pitchFamily="2" charset="2"/>
              <a:buChar char="Ø"/>
            </a:pPr>
            <a:r>
              <a:rPr lang="en-US" sz="2400" dirty="0" smtClean="0"/>
              <a:t>Initiatives - guidance materials for implementing Social Responsibility – from ISO, GRI, OECD, SASB</a:t>
            </a:r>
          </a:p>
          <a:p>
            <a:pPr marL="566928" indent="-457200">
              <a:buClr>
                <a:srgbClr val="00B050"/>
              </a:buClr>
              <a:buSzPct val="100000"/>
              <a:buFont typeface="Wingdings" pitchFamily="2" charset="2"/>
              <a:buChar char="Ø"/>
            </a:pPr>
            <a:r>
              <a:rPr lang="en-US" sz="2400" dirty="0" smtClean="0"/>
              <a:t>How to obtain ISO 26000</a:t>
            </a:r>
          </a:p>
          <a:p>
            <a:pPr marL="566928" indent="-457200">
              <a:buClr>
                <a:srgbClr val="00B050"/>
              </a:buClr>
              <a:buSzPct val="100000"/>
              <a:buFont typeface="Wingdings" pitchFamily="2" charset="2"/>
              <a:buChar char="Ø"/>
            </a:pPr>
            <a:r>
              <a:rPr lang="en-US" sz="2400" dirty="0" smtClean="0"/>
              <a:t>ISO 26000 news and activities</a:t>
            </a:r>
          </a:p>
          <a:p>
            <a:pPr marL="566928" indent="-457200">
              <a:buClr>
                <a:srgbClr val="00B050"/>
              </a:buClr>
              <a:buSzPct val="100000"/>
              <a:buFont typeface="Wingdings" pitchFamily="2" charset="2"/>
              <a:buChar char="Ø"/>
            </a:pPr>
            <a:r>
              <a:rPr lang="en-US" sz="2400" dirty="0" smtClean="0"/>
              <a:t>Background information about ISO and ISO 26000</a:t>
            </a:r>
          </a:p>
          <a:p>
            <a:pPr>
              <a:buNone/>
            </a:pPr>
            <a:endParaRPr lang="en-US" dirty="0" smtClean="0"/>
          </a:p>
          <a:p>
            <a:pPr>
              <a:buFont typeface="Arial" pitchFamily="34" charset="0"/>
              <a:buChar char="•"/>
            </a:pPr>
            <a:endParaRPr lang="en-US" dirty="0"/>
          </a:p>
          <a:p>
            <a:pPr>
              <a:buFont typeface="Arial" pitchFamily="34" charset="0"/>
              <a:buChar char="•"/>
            </a:pPr>
            <a:endParaRPr lang="en-US" dirty="0">
              <a:solidFill>
                <a:srgbClr val="0070C0"/>
              </a:solidFill>
            </a:endParaRPr>
          </a:p>
          <a:p>
            <a:pPr>
              <a:buFont typeface="Arial" pitchFamily="34" charset="0"/>
              <a:buChar char="•"/>
            </a:pPr>
            <a:endParaRPr lang="en-US" dirty="0">
              <a:solidFill>
                <a:srgbClr val="0070C0"/>
              </a:solidFill>
            </a:endParaRPr>
          </a:p>
          <a:p>
            <a:pPr>
              <a:buFont typeface="Wingdings" pitchFamily="2" charset="2"/>
              <a:buChar char="ü"/>
            </a:pPr>
            <a:endParaRPr lang="en-US" dirty="0">
              <a:solidFill>
                <a:srgbClr val="0070C0"/>
              </a:solidFill>
            </a:endParaRPr>
          </a:p>
          <a:p>
            <a:pPr>
              <a:buFont typeface="Wingdings" pitchFamily="2" charset="2"/>
              <a:buChar char="ü"/>
            </a:pPr>
            <a:endParaRPr lang="en-US" dirty="0">
              <a:solidFill>
                <a:srgbClr val="0070C0"/>
              </a:solidFill>
            </a:endParaRPr>
          </a:p>
          <a:p>
            <a:endParaRPr lang="en-US" dirty="0">
              <a:solidFill>
                <a:srgbClr val="0070C0"/>
              </a:solidFill>
            </a:endParaRPr>
          </a:p>
          <a:p>
            <a:pPr>
              <a:buFont typeface="Wingdings" pitchFamily="2" charset="2"/>
              <a:buChar char="ü"/>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AFB143B-4EFD-4953-A3AE-DCD0410FF083}" type="slidenum">
              <a:rPr lang="sv-SE" smtClean="0"/>
              <a:pPr/>
              <a:t>54</a:t>
            </a:fld>
            <a:endParaRPr lang="sv-SE"/>
          </a:p>
        </p:txBody>
      </p:sp>
      <p:sp>
        <p:nvSpPr>
          <p:cNvPr id="2" name="Title 1"/>
          <p:cNvSpPr>
            <a:spLocks noGrp="1"/>
          </p:cNvSpPr>
          <p:nvPr>
            <p:ph type="title"/>
          </p:nvPr>
        </p:nvSpPr>
        <p:spPr>
          <a:xfrm>
            <a:off x="457200" y="725714"/>
            <a:ext cx="8229600" cy="899886"/>
          </a:xfrm>
        </p:spPr>
        <p:txBody>
          <a:bodyPr>
            <a:normAutofit fontScale="90000"/>
          </a:bodyPr>
          <a:lstStyle/>
          <a:p>
            <a:r>
              <a:rPr lang="en-US" sz="3600" dirty="0" smtClean="0">
                <a:solidFill>
                  <a:srgbClr val="0070C0"/>
                </a:solidFill>
                <a:latin typeface="+mn-lt"/>
                <a:ea typeface="Verdana" panose="020B0604030504040204" pitchFamily="34" charset="0"/>
                <a:cs typeface="Verdana" panose="020B0604030504040204" pitchFamily="34" charset="0"/>
              </a:rPr>
              <a:t>4. Resources and additional information</a:t>
            </a:r>
            <a:endPar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40850007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400" dirty="0" smtClean="0"/>
              <a:t>These express widely accepted international norms of behavior, and encourage actions based on those shared norms:</a:t>
            </a:r>
          </a:p>
          <a:p>
            <a:pPr marL="548640" indent="0">
              <a:spcBef>
                <a:spcPts val="0"/>
              </a:spcBef>
              <a:buFont typeface="Wingdings" pitchFamily="2" charset="2"/>
              <a:buChar char="Ø"/>
            </a:pPr>
            <a:r>
              <a:rPr lang="en-US" sz="2400" dirty="0" smtClean="0"/>
              <a:t>UN Global Compact</a:t>
            </a:r>
          </a:p>
          <a:p>
            <a:pPr marL="548640" indent="0">
              <a:spcBef>
                <a:spcPts val="0"/>
              </a:spcBef>
              <a:buFont typeface="Wingdings" pitchFamily="2" charset="2"/>
              <a:buChar char="Ø"/>
            </a:pPr>
            <a:r>
              <a:rPr lang="en-US" sz="2400" dirty="0" smtClean="0"/>
              <a:t>UN Guiding Principles on Business and Human</a:t>
            </a:r>
          </a:p>
          <a:p>
            <a:pPr marL="548640" indent="0">
              <a:spcBef>
                <a:spcPts val="0"/>
              </a:spcBef>
              <a:buNone/>
            </a:pPr>
            <a:r>
              <a:rPr lang="en-US" sz="2400" dirty="0" smtClean="0"/>
              <a:t>  Rights</a:t>
            </a:r>
          </a:p>
          <a:p>
            <a:pPr marL="548640" indent="0">
              <a:spcBef>
                <a:spcPts val="0"/>
              </a:spcBef>
              <a:buFont typeface="Wingdings" pitchFamily="2" charset="2"/>
              <a:buChar char="Ø"/>
            </a:pPr>
            <a:r>
              <a:rPr lang="en-US" sz="2400" dirty="0" smtClean="0"/>
              <a:t>ILO  Conventions and Recommendations</a:t>
            </a:r>
          </a:p>
          <a:p>
            <a:pPr marL="548640" indent="0">
              <a:spcBef>
                <a:spcPts val="0"/>
              </a:spcBef>
              <a:buFont typeface="Wingdings" pitchFamily="2" charset="2"/>
              <a:buChar char="Ø"/>
            </a:pPr>
            <a:r>
              <a:rPr lang="en-US" sz="2400" dirty="0" smtClean="0"/>
              <a:t>UN Sustainable Development Goals - SDGs  </a:t>
            </a:r>
          </a:p>
          <a:p>
            <a:pPr marL="548640" indent="0">
              <a:spcBef>
                <a:spcPts val="0"/>
              </a:spcBef>
              <a:buNone/>
            </a:pPr>
            <a:r>
              <a:rPr lang="en-US" sz="2400" dirty="0" smtClean="0"/>
              <a:t>   (Agenda 2030)</a:t>
            </a:r>
          </a:p>
          <a:p>
            <a:pPr marL="548640" indent="0">
              <a:spcBef>
                <a:spcPts val="0"/>
              </a:spcBef>
              <a:buFont typeface="Wingdings" pitchFamily="2" charset="2"/>
              <a:buChar char="Ø"/>
            </a:pPr>
            <a:r>
              <a:rPr lang="en-US" sz="2400" dirty="0" smtClean="0"/>
              <a:t>UN Guidelines for Consumer Protection</a:t>
            </a:r>
          </a:p>
          <a:p>
            <a:pPr marL="548640" indent="0">
              <a:spcBef>
                <a:spcPts val="0"/>
              </a:spcBef>
              <a:buFont typeface="Wingdings" pitchFamily="2" charset="2"/>
              <a:buChar char="Ø"/>
            </a:pPr>
            <a:r>
              <a:rPr lang="en-US" sz="2400" dirty="0" smtClean="0"/>
              <a:t>UN Universal Declaration of Human Rights</a:t>
            </a:r>
          </a:p>
          <a:p>
            <a:endParaRPr lang="en-US" sz="2800" dirty="0" smtClean="0"/>
          </a:p>
          <a:p>
            <a:endParaRPr lang="en-US" dirty="0"/>
          </a:p>
        </p:txBody>
      </p:sp>
      <p:sp>
        <p:nvSpPr>
          <p:cNvPr id="3" name="Slide Number Placeholder 2"/>
          <p:cNvSpPr>
            <a:spLocks noGrp="1"/>
          </p:cNvSpPr>
          <p:nvPr>
            <p:ph type="sldNum" sz="quarter" idx="12"/>
          </p:nvPr>
        </p:nvSpPr>
        <p:spPr/>
        <p:txBody>
          <a:bodyPr/>
          <a:lstStyle/>
          <a:p>
            <a:fld id="{1AFB143B-4EFD-4953-A3AE-DCD0410FF083}" type="slidenum">
              <a:rPr lang="sv-SE" smtClean="0"/>
              <a:pPr/>
              <a:t>55</a:t>
            </a:fld>
            <a:endParaRPr lang="sv-SE"/>
          </a:p>
        </p:txBody>
      </p:sp>
      <p:sp>
        <p:nvSpPr>
          <p:cNvPr id="4" name="Title 3"/>
          <p:cNvSpPr>
            <a:spLocks noGrp="1"/>
          </p:cNvSpPr>
          <p:nvPr>
            <p:ph type="title"/>
          </p:nvPr>
        </p:nvSpPr>
        <p:spPr>
          <a:xfrm>
            <a:off x="246743" y="274638"/>
            <a:ext cx="8592457" cy="1143000"/>
          </a:xfrm>
        </p:spPr>
        <p:txBody>
          <a:bodyPr>
            <a:normAutofit fontScale="90000"/>
          </a:bodyPr>
          <a:lstStyle/>
          <a:p>
            <a:r>
              <a:rPr lang="en-US" sz="3600" dirty="0" smtClean="0">
                <a:solidFill>
                  <a:srgbClr val="0070C0"/>
                </a:solidFill>
              </a:rPr>
              <a:t>   Authoritative International Instruments</a:t>
            </a:r>
            <a:endParaRPr lang="en-US" sz="3600" dirty="0">
              <a:solidFill>
                <a:srgbClr val="0070C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33450" y="957943"/>
            <a:ext cx="7772400" cy="5725435"/>
          </a:xfrm>
        </p:spPr>
        <p:txBody>
          <a:bodyPr>
            <a:normAutofit/>
          </a:bodyPr>
          <a:lstStyle/>
          <a:p>
            <a:pPr>
              <a:buSzPct val="100000"/>
              <a:buNone/>
            </a:pPr>
            <a:endParaRPr lang="en-US" sz="2000" u="sng" dirty="0" smtClean="0"/>
          </a:p>
          <a:p>
            <a:pPr marL="0" indent="0">
              <a:buSzPct val="100000"/>
              <a:buFont typeface="Lucida Sans Unicode" pitchFamily="34" charset="0"/>
              <a:buChar char="▶"/>
            </a:pPr>
            <a:r>
              <a:rPr lang="en-US" sz="2000" dirty="0" smtClean="0"/>
              <a:t>   ISO </a:t>
            </a:r>
            <a:r>
              <a:rPr lang="en-US" sz="2000" dirty="0"/>
              <a:t>20400 – Sustainable </a:t>
            </a:r>
            <a:r>
              <a:rPr lang="en-US" sz="2000" dirty="0" smtClean="0"/>
              <a:t>procurement</a:t>
            </a:r>
          </a:p>
          <a:p>
            <a:pPr marL="0" indent="0">
              <a:buSzPct val="100000"/>
              <a:buFont typeface="Lucida Sans Unicode" pitchFamily="34" charset="0"/>
              <a:buChar char="▶"/>
            </a:pPr>
            <a:r>
              <a:rPr lang="en-US" sz="2000" dirty="0" smtClean="0"/>
              <a:t>   ISO 20121 – Sustainable event management </a:t>
            </a:r>
          </a:p>
          <a:p>
            <a:pPr marL="0" indent="0">
              <a:buSzPct val="100000"/>
              <a:buFont typeface="Lucida Sans Unicode" pitchFamily="34" charset="0"/>
              <a:buChar char="▶"/>
            </a:pPr>
            <a:r>
              <a:rPr lang="en-US" sz="2000" dirty="0" smtClean="0"/>
              <a:t>   ISO 37000 - Governance of organizations</a:t>
            </a:r>
            <a:endParaRPr lang="en-US" sz="2000" dirty="0"/>
          </a:p>
          <a:p>
            <a:pPr marL="0" indent="0">
              <a:buSzPct val="100000"/>
              <a:buFont typeface="Lucida Sans Unicode" pitchFamily="34" charset="0"/>
              <a:buChar char="▶"/>
            </a:pPr>
            <a:r>
              <a:rPr lang="en-US" sz="2000" dirty="0"/>
              <a:t>   ISO 37001 – Anti-bribery management </a:t>
            </a:r>
            <a:r>
              <a:rPr lang="en-US" sz="2000" dirty="0" smtClean="0"/>
              <a:t>systems</a:t>
            </a:r>
          </a:p>
          <a:p>
            <a:pPr marL="0" indent="0">
              <a:buSzPct val="100000"/>
              <a:buFont typeface="Lucida Sans Unicode" pitchFamily="34" charset="0"/>
              <a:buChar char="▶"/>
            </a:pPr>
            <a:r>
              <a:rPr lang="en-US" sz="2000" dirty="0" smtClean="0"/>
              <a:t>   ISO 37002 – </a:t>
            </a:r>
            <a:r>
              <a:rPr lang="en-US" sz="2000" dirty="0" err="1" smtClean="0"/>
              <a:t>Whistleblowing</a:t>
            </a:r>
            <a:r>
              <a:rPr lang="en-US" sz="2000" dirty="0" smtClean="0"/>
              <a:t> management systems</a:t>
            </a:r>
          </a:p>
          <a:p>
            <a:pPr marL="0" indent="0">
              <a:buSzPct val="100000"/>
              <a:buFont typeface="Lucida Sans Unicode" pitchFamily="34" charset="0"/>
              <a:buChar char="▶"/>
            </a:pPr>
            <a:r>
              <a:rPr lang="en-US" sz="2000" dirty="0" smtClean="0"/>
              <a:t>   ISO 37101 – Sustainable development in communities</a:t>
            </a:r>
          </a:p>
          <a:p>
            <a:pPr marL="0" indent="0">
              <a:buSzPct val="100000"/>
              <a:buFont typeface="Lucida Sans Unicode" pitchFamily="34" charset="0"/>
              <a:buChar char="▶"/>
            </a:pPr>
            <a:r>
              <a:rPr lang="en-US" sz="2000" dirty="0" smtClean="0"/>
              <a:t>   ISO 37301 – Compliance management systems</a:t>
            </a:r>
          </a:p>
          <a:p>
            <a:pPr marL="0" indent="0">
              <a:buSzPct val="100000"/>
              <a:buFont typeface="Lucida Sans Unicode" pitchFamily="34" charset="0"/>
              <a:buChar char="▶"/>
            </a:pPr>
            <a:r>
              <a:rPr lang="en-US" sz="2000" dirty="0" smtClean="0"/>
              <a:t>   ISO 45001 – Occupational health and safety</a:t>
            </a:r>
          </a:p>
          <a:p>
            <a:pPr marL="0" indent="0">
              <a:buSzPct val="100000"/>
              <a:buFont typeface="Lucida Sans Unicode" pitchFamily="34" charset="0"/>
              <a:buChar char="▶"/>
            </a:pPr>
            <a:r>
              <a:rPr lang="en-US" sz="2000" dirty="0" smtClean="0"/>
              <a:t>   ISO 45003 – Psychological health and safety at work</a:t>
            </a:r>
          </a:p>
          <a:p>
            <a:pPr marL="0" indent="0">
              <a:spcBef>
                <a:spcPts val="0"/>
              </a:spcBef>
              <a:buSzPct val="100000"/>
              <a:buFont typeface="Lucida Sans Unicode" pitchFamily="34" charset="0"/>
              <a:buChar char="▶"/>
            </a:pPr>
            <a:r>
              <a:rPr lang="en-US" sz="2000" dirty="0" smtClean="0"/>
              <a:t>   ISO 59004 – Circular economy (under development       </a:t>
            </a:r>
            <a:endParaRPr lang="en-US" sz="2000" u="sng" dirty="0" smtClean="0"/>
          </a:p>
          <a:p>
            <a:pPr marL="0" indent="0">
              <a:spcBef>
                <a:spcPts val="0"/>
              </a:spcBef>
              <a:buSzPct val="100000"/>
              <a:buNone/>
            </a:pPr>
            <a:r>
              <a:rPr lang="en-US" sz="2000" dirty="0" smtClean="0"/>
              <a:t>                          into 2022)</a:t>
            </a:r>
          </a:p>
          <a:p>
            <a:pPr marL="0" indent="0">
              <a:spcBef>
                <a:spcPts val="0"/>
              </a:spcBef>
              <a:buSzPct val="100000"/>
              <a:buFont typeface="Lucida Sans Unicode" pitchFamily="34" charset="0"/>
              <a:buChar char="▶"/>
            </a:pPr>
            <a:r>
              <a:rPr lang="en-US" sz="2000" dirty="0" smtClean="0">
                <a:solidFill>
                  <a:schemeClr val="tx1">
                    <a:lumMod val="95000"/>
                    <a:lumOff val="5000"/>
                  </a:schemeClr>
                </a:solidFill>
              </a:rPr>
              <a:t>   ISO/IWA 26 provides guidance on how to apply ISO</a:t>
            </a:r>
          </a:p>
          <a:p>
            <a:pPr marL="0" indent="0">
              <a:spcBef>
                <a:spcPts val="0"/>
              </a:spcBef>
              <a:buSzPct val="100000"/>
              <a:buNone/>
            </a:pPr>
            <a:r>
              <a:rPr lang="en-US" sz="2000" dirty="0" smtClean="0">
                <a:solidFill>
                  <a:schemeClr val="tx1">
                    <a:lumMod val="95000"/>
                    <a:lumOff val="5000"/>
                  </a:schemeClr>
                </a:solidFill>
              </a:rPr>
              <a:t>      26000 in management systems</a:t>
            </a:r>
          </a:p>
          <a:p>
            <a:pPr marL="0" indent="0">
              <a:spcBef>
                <a:spcPts val="0"/>
              </a:spcBef>
              <a:buSzPct val="100000"/>
              <a:buFont typeface="Lucida Sans Unicode" pitchFamily="34" charset="0"/>
              <a:buChar char="▶"/>
            </a:pPr>
            <a:r>
              <a:rPr lang="en-US" sz="2000" dirty="0" smtClean="0"/>
              <a:t>   ISO Guide 82 provides guidance on how to include </a:t>
            </a:r>
          </a:p>
          <a:p>
            <a:pPr marL="0" indent="0">
              <a:spcBef>
                <a:spcPts val="0"/>
              </a:spcBef>
              <a:buSzPct val="100000"/>
              <a:buNone/>
            </a:pPr>
            <a:r>
              <a:rPr lang="en-US" sz="2000" dirty="0" smtClean="0"/>
              <a:t>      sustainability in the development of all standards</a:t>
            </a:r>
          </a:p>
          <a:p>
            <a:pPr marL="0" indent="0">
              <a:buNone/>
            </a:pPr>
            <a:endParaRPr lang="en-US" sz="2000" dirty="0" smtClean="0"/>
          </a:p>
          <a:p>
            <a:pPr marL="0" indent="0">
              <a:buNone/>
            </a:pPr>
            <a:endParaRPr lang="en-US" sz="2000" u="sng" dirty="0" smtClean="0"/>
          </a:p>
          <a:p>
            <a:endParaRPr lang="es-AR" sz="2000" i="1" dirty="0"/>
          </a:p>
        </p:txBody>
      </p:sp>
      <p:sp>
        <p:nvSpPr>
          <p:cNvPr id="2" name="Title 1"/>
          <p:cNvSpPr>
            <a:spLocks noGrp="1"/>
          </p:cNvSpPr>
          <p:nvPr>
            <p:ph type="title"/>
          </p:nvPr>
        </p:nvSpPr>
        <p:spPr>
          <a:xfrm>
            <a:off x="696686" y="377371"/>
            <a:ext cx="7772400" cy="1132115"/>
          </a:xfrm>
        </p:spPr>
        <p:txBody>
          <a:bodyPr>
            <a:noAutofit/>
          </a:bodyPr>
          <a:lstStyle/>
          <a:p>
            <a:r>
              <a:rPr lang="en-US" sz="3200" dirty="0" smtClean="0">
                <a:solidFill>
                  <a:srgbClr val="0070C0"/>
                </a:solidFill>
              </a:rPr>
              <a:t/>
            </a:r>
            <a:br>
              <a:rPr lang="en-US" sz="3200" dirty="0" smtClean="0">
                <a:solidFill>
                  <a:srgbClr val="0070C0"/>
                </a:solidFill>
              </a:rPr>
            </a:br>
            <a:r>
              <a:rPr lang="en-US" sz="3200" dirty="0" smtClean="0">
                <a:solidFill>
                  <a:srgbClr val="0070C0"/>
                </a:solidFill>
              </a:rPr>
              <a:t>Initiatives from ISO, related to SR</a:t>
            </a:r>
            <a:r>
              <a:rPr lang="en-US" sz="3200" dirty="0" smtClean="0"/>
              <a:t/>
            </a:r>
            <a:br>
              <a:rPr lang="en-US" sz="3200" dirty="0" smtClean="0"/>
            </a:br>
            <a:r>
              <a:rPr lang="en-US" sz="3200" dirty="0" smtClean="0">
                <a:solidFill>
                  <a:srgbClr val="0070C0"/>
                </a:solidFill>
              </a:rPr>
              <a:t>  </a:t>
            </a:r>
            <a:endParaRPr lang="en-US" sz="3200" dirty="0">
              <a:solidFill>
                <a:srgbClr val="0070C0"/>
              </a:solidFill>
            </a:endParaRPr>
          </a:p>
        </p:txBody>
      </p:sp>
      <p:sp>
        <p:nvSpPr>
          <p:cNvPr id="4" name="Slide Number Placeholder 3"/>
          <p:cNvSpPr>
            <a:spLocks noGrp="1"/>
          </p:cNvSpPr>
          <p:nvPr>
            <p:ph type="sldNum" sz="quarter" idx="12"/>
          </p:nvPr>
        </p:nvSpPr>
        <p:spPr/>
        <p:txBody>
          <a:bodyPr/>
          <a:lstStyle/>
          <a:p>
            <a:fld id="{1AFB143B-4EFD-4953-A3AE-DCD0410FF083}" type="slidenum">
              <a:rPr lang="sv-SE" smtClean="0"/>
              <a:pPr/>
              <a:t>56</a:t>
            </a:fld>
            <a:endParaRPr lang="sv-SE"/>
          </a:p>
        </p:txBody>
      </p:sp>
    </p:spTree>
    <p:extLst>
      <p:ext uri="{BB962C8B-B14F-4D97-AF65-F5344CB8AC3E}">
        <p14:creationId xmlns="" xmlns:p14="http://schemas.microsoft.com/office/powerpoint/2010/main" val="30675671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314" y="1901371"/>
            <a:ext cx="7859485" cy="4105920"/>
          </a:xfrm>
        </p:spPr>
        <p:txBody>
          <a:bodyPr/>
          <a:lstStyle/>
          <a:p>
            <a:pPr marL="0" indent="0">
              <a:buClr>
                <a:srgbClr val="00B0F0"/>
              </a:buClr>
              <a:buSzPct val="100000"/>
              <a:buFont typeface="Lucida Sans Unicode" pitchFamily="34" charset="0"/>
              <a:buChar char="▶"/>
            </a:pPr>
            <a:r>
              <a:rPr lang="en-US" sz="2000" dirty="0" smtClean="0"/>
              <a:t>    GRI      Global Reporting Initiative</a:t>
            </a:r>
            <a:endParaRPr lang="en-US" sz="2000" i="1" dirty="0" smtClean="0"/>
          </a:p>
          <a:p>
            <a:pPr marL="0" indent="0">
              <a:buClr>
                <a:srgbClr val="00B0F0"/>
              </a:buClr>
              <a:buSzPct val="100000"/>
              <a:buFont typeface="Lucida Sans Unicode" pitchFamily="34" charset="0"/>
              <a:buChar char="▶"/>
            </a:pPr>
            <a:r>
              <a:rPr lang="en-US" sz="2000" dirty="0" smtClean="0"/>
              <a:t>    OECD   Guidelines for multi-national enterprises</a:t>
            </a:r>
          </a:p>
          <a:p>
            <a:pPr marL="0" indent="0">
              <a:spcBef>
                <a:spcPts val="0"/>
              </a:spcBef>
              <a:buClr>
                <a:srgbClr val="00B0F0"/>
              </a:buClr>
              <a:buSzPct val="100000"/>
              <a:buFont typeface="Lucida Sans Unicode" pitchFamily="34" charset="0"/>
              <a:buChar char="▶"/>
            </a:pPr>
            <a:r>
              <a:rPr lang="en-US" sz="2000" dirty="0" smtClean="0"/>
              <a:t>    SASB    Standards to connect businesses and investors</a:t>
            </a:r>
          </a:p>
          <a:p>
            <a:pPr marL="0" indent="0">
              <a:spcBef>
                <a:spcPts val="0"/>
              </a:spcBef>
              <a:buClr>
                <a:srgbClr val="00B0F0"/>
              </a:buClr>
              <a:buSzPct val="100000"/>
              <a:buNone/>
            </a:pPr>
            <a:r>
              <a:rPr lang="en-US" sz="2000" dirty="0" smtClean="0"/>
              <a:t>                  on the financial impacts of sustainability</a:t>
            </a:r>
          </a:p>
          <a:p>
            <a:pPr>
              <a:buClr>
                <a:srgbClr val="00B0F0"/>
              </a:buClr>
              <a:buNone/>
            </a:pPr>
            <a:endParaRPr lang="en-US" dirty="0"/>
          </a:p>
        </p:txBody>
      </p:sp>
      <p:sp>
        <p:nvSpPr>
          <p:cNvPr id="3" name="Slide Number Placeholder 2"/>
          <p:cNvSpPr>
            <a:spLocks noGrp="1"/>
          </p:cNvSpPr>
          <p:nvPr>
            <p:ph type="sldNum" sz="quarter" idx="12"/>
          </p:nvPr>
        </p:nvSpPr>
        <p:spPr/>
        <p:txBody>
          <a:bodyPr/>
          <a:lstStyle/>
          <a:p>
            <a:fld id="{1AFB143B-4EFD-4953-A3AE-DCD0410FF083}" type="slidenum">
              <a:rPr lang="sv-SE" smtClean="0"/>
              <a:pPr/>
              <a:t>57</a:t>
            </a:fld>
            <a:endParaRPr lang="sv-SE"/>
          </a:p>
        </p:txBody>
      </p:sp>
      <p:sp>
        <p:nvSpPr>
          <p:cNvPr id="4" name="Title 3"/>
          <p:cNvSpPr>
            <a:spLocks noGrp="1"/>
          </p:cNvSpPr>
          <p:nvPr>
            <p:ph type="title"/>
          </p:nvPr>
        </p:nvSpPr>
        <p:spPr>
          <a:xfrm>
            <a:off x="457200" y="274638"/>
            <a:ext cx="8229600" cy="1350962"/>
          </a:xfrm>
        </p:spPr>
        <p:txBody>
          <a:bodyPr>
            <a:normAutofit/>
          </a:bodyPr>
          <a:lstStyle/>
          <a:p>
            <a:pPr algn="ctr"/>
            <a:r>
              <a:rPr lang="en-US" sz="3200" dirty="0" smtClean="0">
                <a:solidFill>
                  <a:srgbClr val="0070C0"/>
                </a:solidFill>
              </a:rPr>
              <a:t>Initiatives from other organizations</a:t>
            </a:r>
            <a:br>
              <a:rPr lang="en-US" sz="3200" dirty="0" smtClean="0">
                <a:solidFill>
                  <a:srgbClr val="0070C0"/>
                </a:solidFill>
              </a:rPr>
            </a:br>
            <a:r>
              <a:rPr lang="en-US" sz="3200" dirty="0" smtClean="0">
                <a:solidFill>
                  <a:srgbClr val="0070C0"/>
                </a:solidFill>
              </a:rPr>
              <a:t>(partial list)</a:t>
            </a:r>
            <a:endParaRPr lang="en-US" sz="3200" dirty="0">
              <a:solidFill>
                <a:srgbClr val="0070C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09600" y="1582057"/>
            <a:ext cx="8077200" cy="5020356"/>
          </a:xfrm>
        </p:spPr>
        <p:txBody>
          <a:bodyPr>
            <a:normAutofit/>
          </a:bodyPr>
          <a:lstStyle/>
          <a:p>
            <a:r>
              <a:rPr lang="en-US" sz="2000" dirty="0" smtClean="0"/>
              <a:t>ISO </a:t>
            </a:r>
            <a:r>
              <a:rPr lang="en-US" sz="2000" dirty="0"/>
              <a:t>26000 may be purchased from ISO’s national member bodies, which are listed with full contact details on the ISO website </a:t>
            </a:r>
            <a:r>
              <a:rPr lang="en-US" sz="2000" dirty="0" smtClean="0"/>
              <a:t>at </a:t>
            </a:r>
            <a:r>
              <a:rPr lang="en-US" sz="2000" dirty="0" smtClean="0">
                <a:hlinkClick r:id="rId2"/>
              </a:rPr>
              <a:t>www.iso.org</a:t>
            </a:r>
            <a:endParaRPr lang="en-US" sz="2000" u="sng" dirty="0"/>
          </a:p>
          <a:p>
            <a:r>
              <a:rPr lang="en-US" sz="2000" dirty="0"/>
              <a:t>ISO 26000 can also be purchased from the ISO </a:t>
            </a:r>
            <a:r>
              <a:rPr lang="en-US" sz="2000" dirty="0" err="1"/>
              <a:t>webstore</a:t>
            </a:r>
            <a:r>
              <a:rPr lang="en-US" sz="2000" dirty="0"/>
              <a:t> on ISO’s website at </a:t>
            </a:r>
            <a:r>
              <a:rPr lang="en-US" sz="2000" u="sng" dirty="0" smtClean="0">
                <a:hlinkClick r:id="rId2"/>
              </a:rPr>
              <a:t>www.iso.org</a:t>
            </a:r>
            <a:endParaRPr lang="en-US" sz="2000" u="sng" dirty="0" smtClean="0"/>
          </a:p>
          <a:p>
            <a:r>
              <a:rPr lang="en-US" sz="2000" dirty="0" smtClean="0"/>
              <a:t>ISO 26000 is available in over 30 languages, including Arabic, Chinese, English, Farsi, French, German, Hebrew, Japanese, Portuguese, Russian, Spanish, Vietnamese…</a:t>
            </a:r>
            <a:endParaRPr lang="en-US" sz="2000" u="sng" dirty="0" smtClean="0"/>
          </a:p>
          <a:p>
            <a:pPr>
              <a:buNone/>
            </a:pPr>
            <a:endParaRPr lang="en-US" sz="2000" u="sng" dirty="0" smtClean="0"/>
          </a:p>
          <a:p>
            <a:pPr>
              <a:buNone/>
            </a:pPr>
            <a:r>
              <a:rPr lang="en-US" sz="2000" i="1" dirty="0" smtClean="0"/>
              <a:t>   Note:  there have been efforts over the years to encourage ISO to provide ISO 26000 free of charge.  So far, those efforts have not been successful; ISO’s own business model involves creating and selling standards.</a:t>
            </a:r>
            <a:endParaRPr lang="en-US" sz="2000" i="1" dirty="0"/>
          </a:p>
          <a:p>
            <a:endParaRPr lang="en-US" sz="2000" dirty="0"/>
          </a:p>
        </p:txBody>
      </p:sp>
      <p:sp>
        <p:nvSpPr>
          <p:cNvPr id="6" name="Title 5"/>
          <p:cNvSpPr>
            <a:spLocks noGrp="1"/>
          </p:cNvSpPr>
          <p:nvPr>
            <p:ph type="title"/>
          </p:nvPr>
        </p:nvSpPr>
        <p:spPr>
          <a:xfrm>
            <a:off x="780143" y="711881"/>
            <a:ext cx="7772400" cy="715962"/>
          </a:xfrm>
        </p:spPr>
        <p:txBody>
          <a:bodyPr>
            <a:noAutofit/>
          </a:bodyPr>
          <a:lstStyle/>
          <a:p>
            <a:r>
              <a:rPr lang="en-US" sz="3200" dirty="0" smtClean="0">
                <a:solidFill>
                  <a:srgbClr val="0070C0"/>
                </a:solidFill>
              </a:rPr>
              <a:t>How to </a:t>
            </a:r>
            <a:r>
              <a:rPr lang="en-US" sz="3200" dirty="0">
                <a:solidFill>
                  <a:srgbClr val="0070C0"/>
                </a:solidFill>
              </a:rPr>
              <a:t>obtain ISO </a:t>
            </a:r>
            <a:r>
              <a:rPr lang="en-US" sz="3200" dirty="0" smtClean="0">
                <a:solidFill>
                  <a:srgbClr val="0070C0"/>
                </a:solidFill>
              </a:rPr>
              <a:t>26000</a:t>
            </a:r>
            <a:endParaRPr lang="en-US" sz="3200" dirty="0">
              <a:solidFill>
                <a:srgbClr val="0070C0"/>
              </a:solidFill>
            </a:endParaRPr>
          </a:p>
        </p:txBody>
      </p:sp>
      <p:sp>
        <p:nvSpPr>
          <p:cNvPr id="4" name="Slide Number Placeholder 3"/>
          <p:cNvSpPr>
            <a:spLocks noGrp="1"/>
          </p:cNvSpPr>
          <p:nvPr>
            <p:ph type="sldNum" sz="quarter" idx="12"/>
          </p:nvPr>
        </p:nvSpPr>
        <p:spPr/>
        <p:txBody>
          <a:bodyPr/>
          <a:lstStyle/>
          <a:p>
            <a:fld id="{1AFB143B-4EFD-4953-A3AE-DCD0410FF083}" type="slidenum">
              <a:rPr lang="sv-SE" smtClean="0"/>
              <a:pPr/>
              <a:t>58</a:t>
            </a:fld>
            <a:endParaRPr lang="sv-SE"/>
          </a:p>
        </p:txBody>
      </p:sp>
    </p:spTree>
    <p:extLst>
      <p:ext uri="{BB962C8B-B14F-4D97-AF65-F5344CB8AC3E}">
        <p14:creationId xmlns="" xmlns:p14="http://schemas.microsoft.com/office/powerpoint/2010/main" val="2562135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07886"/>
            <a:ext cx="8229600" cy="4599405"/>
          </a:xfrm>
        </p:spPr>
        <p:txBody>
          <a:bodyPr>
            <a:normAutofit fontScale="92500" lnSpcReduction="20000"/>
          </a:bodyPr>
          <a:lstStyle/>
          <a:p>
            <a:pPr marL="0" indent="-457200">
              <a:spcBef>
                <a:spcPts val="0"/>
              </a:spcBef>
              <a:buClr>
                <a:srgbClr val="00B0F0"/>
              </a:buClr>
              <a:buSzPct val="100000"/>
              <a:buFont typeface="Lucida Sans Unicode" pitchFamily="34" charset="0"/>
              <a:buChar char="▶"/>
            </a:pPr>
            <a:r>
              <a:rPr lang="en-US" sz="2400" dirty="0" smtClean="0"/>
              <a:t>Website:   </a:t>
            </a:r>
            <a:r>
              <a:rPr lang="en-US" sz="2400" dirty="0" smtClean="0">
                <a:hlinkClick r:id="rId2"/>
              </a:rPr>
              <a:t>https://iso26000.info</a:t>
            </a:r>
            <a:r>
              <a:rPr lang="en-US" sz="2400" dirty="0" smtClean="0"/>
              <a:t>  provides comprehensive and updated information on the adoption of ISO 26000  by different countries, and the progress of related standards.  It is also a forum for comments, questions and answers about ISO 26000.</a:t>
            </a:r>
          </a:p>
          <a:p>
            <a:pPr marL="0" indent="-457200">
              <a:spcBef>
                <a:spcPts val="0"/>
              </a:spcBef>
              <a:buClr>
                <a:srgbClr val="00B0F0"/>
              </a:buClr>
              <a:buSzPct val="100000"/>
              <a:buFont typeface="Lucida Sans Unicode" pitchFamily="34" charset="0"/>
              <a:buChar char="▶"/>
            </a:pPr>
            <a:endParaRPr lang="en-US" sz="2400" dirty="0" smtClean="0"/>
          </a:p>
          <a:p>
            <a:pPr marL="0" indent="-457200">
              <a:spcBef>
                <a:spcPts val="0"/>
              </a:spcBef>
              <a:buClr>
                <a:srgbClr val="00B0F0"/>
              </a:buClr>
              <a:buSzPct val="100000"/>
              <a:buFont typeface="Lucida Sans Unicode" pitchFamily="34" charset="0"/>
              <a:buChar char="▶"/>
            </a:pPr>
            <a:r>
              <a:rPr lang="en-US" sz="2400" dirty="0" smtClean="0"/>
              <a:t>General information about ISO 26000 can be obtained from the ISO SR website </a:t>
            </a:r>
            <a:r>
              <a:rPr lang="en-US" sz="2400" u="sng" dirty="0" smtClean="0">
                <a:hlinkClick r:id="rId3"/>
              </a:rPr>
              <a:t>www.iso.org/sr</a:t>
            </a:r>
            <a:endParaRPr lang="en-US" sz="2400" u="sng" dirty="0" smtClean="0"/>
          </a:p>
          <a:p>
            <a:pPr marL="0" indent="-457200">
              <a:spcBef>
                <a:spcPts val="0"/>
              </a:spcBef>
              <a:buClr>
                <a:srgbClr val="00B0F0"/>
              </a:buClr>
              <a:buSzPct val="100000"/>
              <a:buFont typeface="Lucida Sans Unicode" pitchFamily="34" charset="0"/>
              <a:buChar char="▶"/>
            </a:pPr>
            <a:endParaRPr lang="en-US" sz="2400" dirty="0" smtClean="0"/>
          </a:p>
          <a:p>
            <a:pPr marL="0" indent="-457200">
              <a:spcBef>
                <a:spcPts val="0"/>
              </a:spcBef>
              <a:buClr>
                <a:srgbClr val="00B0F0"/>
              </a:buClr>
              <a:buSzPct val="100000"/>
              <a:buFont typeface="Lucida Sans Unicode" pitchFamily="34" charset="0"/>
              <a:buChar char="▶"/>
            </a:pPr>
            <a:r>
              <a:rPr lang="en-US" sz="2400" dirty="0" smtClean="0"/>
              <a:t> ISO 26000 Stakeholders Global Network (SGN) was founded in 2018 to carry on the work of the ISO 26000 Post-Publication Organization Stakeholder Advisory Group.  The SGN is an independent NGO, with no official ties to ISO.  Leadership is democratically elected.    </a:t>
            </a:r>
            <a:r>
              <a:rPr lang="en-US" sz="2400" i="1" dirty="0" smtClean="0"/>
              <a:t>(see next slide)</a:t>
            </a:r>
          </a:p>
          <a:p>
            <a:pPr>
              <a:buNone/>
            </a:pPr>
            <a:endParaRPr lang="en-US" dirty="0" smtClean="0"/>
          </a:p>
        </p:txBody>
      </p:sp>
      <p:sp>
        <p:nvSpPr>
          <p:cNvPr id="3" name="Slide Number Placeholder 2"/>
          <p:cNvSpPr>
            <a:spLocks noGrp="1"/>
          </p:cNvSpPr>
          <p:nvPr>
            <p:ph type="sldNum" sz="quarter" idx="12"/>
          </p:nvPr>
        </p:nvSpPr>
        <p:spPr/>
        <p:txBody>
          <a:bodyPr/>
          <a:lstStyle/>
          <a:p>
            <a:fld id="{1AFB143B-4EFD-4953-A3AE-DCD0410FF083}" type="slidenum">
              <a:rPr lang="sv-SE" smtClean="0"/>
              <a:pPr/>
              <a:t>59</a:t>
            </a:fld>
            <a:endParaRPr lang="sv-SE"/>
          </a:p>
        </p:txBody>
      </p:sp>
      <p:sp>
        <p:nvSpPr>
          <p:cNvPr id="4" name="Title 3"/>
          <p:cNvSpPr>
            <a:spLocks noGrp="1"/>
          </p:cNvSpPr>
          <p:nvPr>
            <p:ph type="title"/>
          </p:nvPr>
        </p:nvSpPr>
        <p:spPr>
          <a:xfrm>
            <a:off x="457200" y="537029"/>
            <a:ext cx="8229600" cy="1262741"/>
          </a:xfrm>
        </p:spPr>
        <p:txBody>
          <a:bodyPr>
            <a:normAutofit/>
          </a:bodyPr>
          <a:lstStyle/>
          <a:p>
            <a:r>
              <a:rPr lang="en-US" sz="3200" dirty="0" smtClean="0">
                <a:solidFill>
                  <a:srgbClr val="0070C0"/>
                </a:solidFill>
              </a:rPr>
              <a:t>ISO 26000 news and activities </a:t>
            </a:r>
            <a:br>
              <a:rPr lang="en-US" sz="3200" dirty="0" smtClean="0">
                <a:solidFill>
                  <a:srgbClr val="0070C0"/>
                </a:solidFill>
              </a:rPr>
            </a:br>
            <a:r>
              <a:rPr lang="en-US" sz="3200" dirty="0" smtClean="0">
                <a:solidFill>
                  <a:srgbClr val="0070C0"/>
                </a:solidFill>
              </a:rPr>
              <a:t>   </a:t>
            </a:r>
            <a:endParaRPr lang="en-US" sz="3200"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5800" y="1175657"/>
            <a:ext cx="7772400" cy="5101578"/>
          </a:xfrm>
        </p:spPr>
        <p:txBody>
          <a:bodyPr>
            <a:normAutofit/>
          </a:bodyPr>
          <a:lstStyle/>
          <a:p>
            <a:pPr>
              <a:buClr>
                <a:srgbClr val="00B050"/>
              </a:buClr>
              <a:buSzPct val="100000"/>
              <a:buNone/>
            </a:pPr>
            <a:endParaRPr lang="en-US" sz="2000" dirty="0"/>
          </a:p>
          <a:p>
            <a:pPr>
              <a:buClr>
                <a:srgbClr val="00B050"/>
              </a:buClr>
              <a:buSzPct val="100000"/>
              <a:buFont typeface="Wingdings" pitchFamily="2" charset="2"/>
              <a:buChar char="Ø"/>
            </a:pPr>
            <a:r>
              <a:rPr lang="en-US" sz="2000" dirty="0" smtClean="0"/>
              <a:t>ISO 26000 is an International Standard giving guidance/recommendations about how any organization can improve its Social Responsibility and thus contribute to sustainable environmental, social and economic development.</a:t>
            </a:r>
          </a:p>
          <a:p>
            <a:pPr>
              <a:buClr>
                <a:srgbClr val="00B050"/>
              </a:buClr>
              <a:buSzPct val="100000"/>
              <a:buFont typeface="Wingdings" pitchFamily="2" charset="2"/>
              <a:buChar char="Ø"/>
            </a:pPr>
            <a:endParaRPr lang="en-US" sz="2000" dirty="0" smtClean="0"/>
          </a:p>
          <a:p>
            <a:pPr>
              <a:buClr>
                <a:srgbClr val="00B050"/>
              </a:buClr>
              <a:buSzPct val="100000"/>
              <a:buFont typeface="Wingdings" pitchFamily="2" charset="2"/>
              <a:buChar char="Ø"/>
            </a:pPr>
            <a:r>
              <a:rPr lang="en-US" sz="2000" dirty="0" smtClean="0"/>
              <a:t>ISO 26000 is </a:t>
            </a:r>
            <a:r>
              <a:rPr lang="en-US" sz="2000" u="sng" dirty="0" smtClean="0"/>
              <a:t>voluntary and not certifiable, </a:t>
            </a:r>
            <a:r>
              <a:rPr lang="en-US" sz="2000" dirty="0" smtClean="0"/>
              <a:t>as it does not contain requirements.  Its appeal is to those who, for whatever reasons, seek to improve their operating processes and impacts through socially responsible </a:t>
            </a:r>
            <a:r>
              <a:rPr lang="en-US" sz="2000" dirty="0" err="1" smtClean="0"/>
              <a:t>behaviour</a:t>
            </a:r>
            <a:r>
              <a:rPr lang="en-US" sz="2000" dirty="0" smtClean="0"/>
              <a:t>. </a:t>
            </a:r>
          </a:p>
          <a:p>
            <a:pPr>
              <a:buClr>
                <a:srgbClr val="00B050"/>
              </a:buClr>
              <a:buSzPct val="100000"/>
              <a:buFont typeface="Wingdings" pitchFamily="2" charset="2"/>
              <a:buChar char="Ø"/>
            </a:pPr>
            <a:endParaRPr lang="en-US" sz="2000" dirty="0" smtClean="0"/>
          </a:p>
          <a:p>
            <a:pPr>
              <a:buClr>
                <a:srgbClr val="00B050"/>
              </a:buClr>
              <a:buSzPct val="100000"/>
              <a:buNone/>
            </a:pPr>
            <a:r>
              <a:rPr lang="en-US" sz="2000" dirty="0" smtClean="0"/>
              <a:t/>
            </a:r>
            <a:br>
              <a:rPr lang="en-US" sz="2000" dirty="0" smtClean="0"/>
            </a:br>
            <a:endParaRPr lang="en-US" sz="2000" dirty="0" smtClean="0"/>
          </a:p>
          <a:p>
            <a:pPr algn="just"/>
            <a:endParaRPr lang="en-US" sz="2000" dirty="0"/>
          </a:p>
          <a:p>
            <a:pPr algn="just">
              <a:buNone/>
            </a:pPr>
            <a:endParaRPr lang="en-US" sz="2000" dirty="0"/>
          </a:p>
        </p:txBody>
      </p:sp>
      <p:sp>
        <p:nvSpPr>
          <p:cNvPr id="2" name="Title 1"/>
          <p:cNvSpPr>
            <a:spLocks noGrp="1"/>
          </p:cNvSpPr>
          <p:nvPr>
            <p:ph type="title"/>
          </p:nvPr>
        </p:nvSpPr>
        <p:spPr>
          <a:xfrm>
            <a:off x="457200" y="497713"/>
            <a:ext cx="8229600" cy="743712"/>
          </a:xfrm>
        </p:spPr>
        <p:txBody>
          <a:bodyPr>
            <a:noAutofit/>
          </a:bodyPr>
          <a:lstStyle/>
          <a:p>
            <a:r>
              <a:rPr lang="en-US" sz="3200" dirty="0">
                <a:solidFill>
                  <a:srgbClr val="0070C0"/>
                </a:solidFill>
              </a:rPr>
              <a:t>2. About </a:t>
            </a:r>
            <a:r>
              <a:rPr lang="en-US" sz="3200" dirty="0" smtClean="0">
                <a:solidFill>
                  <a:srgbClr val="0070C0"/>
                </a:solidFill>
              </a:rPr>
              <a:t>ISO </a:t>
            </a:r>
            <a:r>
              <a:rPr lang="en-US" sz="3200" dirty="0">
                <a:solidFill>
                  <a:srgbClr val="0070C0"/>
                </a:solidFill>
              </a:rPr>
              <a:t>26000</a:t>
            </a:r>
          </a:p>
        </p:txBody>
      </p:sp>
      <p:sp>
        <p:nvSpPr>
          <p:cNvPr id="5" name="Slide Number Placeholder 4"/>
          <p:cNvSpPr>
            <a:spLocks noGrp="1"/>
          </p:cNvSpPr>
          <p:nvPr>
            <p:ph type="sldNum" sz="quarter" idx="12"/>
          </p:nvPr>
        </p:nvSpPr>
        <p:spPr/>
        <p:txBody>
          <a:bodyPr/>
          <a:lstStyle/>
          <a:p>
            <a:fld id="{1AFB143B-4EFD-4953-A3AE-DCD0410FF083}" type="slidenum">
              <a:rPr lang="sv-SE" smtClean="0"/>
              <a:pPr/>
              <a:t>6</a:t>
            </a:fld>
            <a:endParaRPr lang="sv-SE"/>
          </a:p>
        </p:txBody>
      </p:sp>
    </p:spTree>
    <p:extLst>
      <p:ext uri="{BB962C8B-B14F-4D97-AF65-F5344CB8AC3E}">
        <p14:creationId xmlns="" xmlns:p14="http://schemas.microsoft.com/office/powerpoint/2010/main" val="170294637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523999"/>
            <a:ext cx="8425543" cy="4847771"/>
          </a:xfrm>
        </p:spPr>
        <p:txBody>
          <a:bodyPr>
            <a:noAutofit/>
          </a:bodyPr>
          <a:lstStyle/>
          <a:p>
            <a:pPr marL="0" indent="0">
              <a:buNone/>
            </a:pPr>
            <a:r>
              <a:rPr lang="en-US" sz="1800" u="sng" dirty="0" smtClean="0"/>
              <a:t>Mission</a:t>
            </a:r>
            <a:r>
              <a:rPr lang="en-US" sz="1800" dirty="0" smtClean="0"/>
              <a:t>:  to increase awareness of, and to promote the use of, ISO 26000 as an approach toward comprehensive sustainable development</a:t>
            </a:r>
          </a:p>
          <a:p>
            <a:pPr marL="0" lvl="0" indent="0">
              <a:buNone/>
            </a:pPr>
            <a:r>
              <a:rPr lang="en-US" sz="1800" u="sng" dirty="0" smtClean="0"/>
              <a:t>Goals </a:t>
            </a:r>
            <a:r>
              <a:rPr lang="en-US" sz="1800" b="1" dirty="0" smtClean="0"/>
              <a:t> </a:t>
            </a:r>
            <a:endParaRPr lang="en-US" sz="1800" dirty="0" smtClean="0"/>
          </a:p>
          <a:p>
            <a:pPr marL="0" indent="-457200">
              <a:spcBef>
                <a:spcPts val="0"/>
              </a:spcBef>
              <a:buSzPct val="75000"/>
            </a:pPr>
            <a:r>
              <a:rPr lang="en-US" sz="1800" dirty="0" smtClean="0"/>
              <a:t>to raise awareness of social responsibility in accordance with ISO 26000, including those that are applying the UN Sustainable  Development Goals;</a:t>
            </a:r>
          </a:p>
          <a:p>
            <a:pPr marL="0" lvl="0" indent="-457200">
              <a:spcBef>
                <a:spcPts val="0"/>
              </a:spcBef>
              <a:buSzPct val="75000"/>
              <a:buFont typeface="Lucida Sans Unicode" pitchFamily="34" charset="0"/>
              <a:buChar char="▶"/>
            </a:pPr>
            <a:r>
              <a:rPr lang="en-US" sz="1800" dirty="0" smtClean="0"/>
              <a:t>to remain as a link to ISO and to ISO member bodies, as the institutional memory of the development of ISO 26000; to build on this experience over time;</a:t>
            </a:r>
          </a:p>
          <a:p>
            <a:pPr marL="0" lvl="0" indent="-457200">
              <a:spcBef>
                <a:spcPts val="0"/>
              </a:spcBef>
              <a:buSzPct val="75000"/>
              <a:buFont typeface="Lucida Sans Unicode" pitchFamily="34" charset="0"/>
              <a:buChar char="▶"/>
            </a:pPr>
            <a:r>
              <a:rPr lang="en-US" sz="1800" dirty="0" smtClean="0"/>
              <a:t>to promote ISO 26000 as a leading standard in regards to Social Responsibility worldwide, supporting awareness, distribution and usage;</a:t>
            </a:r>
          </a:p>
          <a:p>
            <a:pPr marL="0" lvl="0" indent="-457200">
              <a:spcBef>
                <a:spcPts val="0"/>
              </a:spcBef>
              <a:buSzPct val="75000"/>
              <a:buFont typeface="Lucida Sans Unicode" pitchFamily="34" charset="0"/>
              <a:buChar char="▶"/>
            </a:pPr>
            <a:r>
              <a:rPr lang="en-US" sz="1800" dirty="0" smtClean="0"/>
              <a:t> to advocate and implement Global Balance (involvement from Africa, Asia, Europe, Latin America, North America, Middle East, Oceania and Indigenous People) as an important part of multi-stakeholder involvement.</a:t>
            </a:r>
          </a:p>
          <a:p>
            <a:pPr marL="0" lvl="0" indent="0">
              <a:buNone/>
            </a:pPr>
            <a:r>
              <a:rPr lang="en-US" sz="1800" dirty="0" smtClean="0"/>
              <a:t>                          For more information: </a:t>
            </a:r>
            <a:r>
              <a:rPr lang="en-US" sz="1800" dirty="0" smtClean="0">
                <a:hlinkClick r:id="rId2"/>
              </a:rPr>
              <a:t>https://iso26000sgn.org</a:t>
            </a:r>
            <a:endParaRPr lang="en-US" sz="1800" dirty="0" smtClean="0"/>
          </a:p>
        </p:txBody>
      </p:sp>
      <p:sp>
        <p:nvSpPr>
          <p:cNvPr id="3" name="Slide Number Placeholder 2"/>
          <p:cNvSpPr>
            <a:spLocks noGrp="1"/>
          </p:cNvSpPr>
          <p:nvPr>
            <p:ph type="sldNum" sz="quarter" idx="12"/>
          </p:nvPr>
        </p:nvSpPr>
        <p:spPr/>
        <p:txBody>
          <a:bodyPr/>
          <a:lstStyle/>
          <a:p>
            <a:fld id="{1AFB143B-4EFD-4953-A3AE-DCD0410FF083}" type="slidenum">
              <a:rPr lang="sv-SE" smtClean="0"/>
              <a:pPr/>
              <a:t>60</a:t>
            </a:fld>
            <a:endParaRPr lang="sv-SE"/>
          </a:p>
        </p:txBody>
      </p:sp>
      <p:sp>
        <p:nvSpPr>
          <p:cNvPr id="4" name="Title 3"/>
          <p:cNvSpPr>
            <a:spLocks noGrp="1"/>
          </p:cNvSpPr>
          <p:nvPr>
            <p:ph type="title"/>
          </p:nvPr>
        </p:nvSpPr>
        <p:spPr/>
        <p:txBody>
          <a:bodyPr>
            <a:normAutofit/>
          </a:bodyPr>
          <a:lstStyle/>
          <a:p>
            <a:r>
              <a:rPr lang="en-US" sz="3200" dirty="0" smtClean="0"/>
              <a:t>                ISO 26000 Stakeholders </a:t>
            </a:r>
            <a:br>
              <a:rPr lang="en-US" sz="3200" dirty="0" smtClean="0"/>
            </a:br>
            <a:r>
              <a:rPr lang="en-US" sz="3200" dirty="0" smtClean="0"/>
              <a:t>                Global Network   (SGN)</a:t>
            </a:r>
            <a:endParaRPr lang="en-US" sz="3200" dirty="0"/>
          </a:p>
        </p:txBody>
      </p:sp>
      <p:pic>
        <p:nvPicPr>
          <p:cNvPr id="5" name="Picture 4">
            <a:extLst>
              <a:ext uri="{FF2B5EF4-FFF2-40B4-BE49-F238E27FC236}">
                <a16:creationId xmlns:lc="http://schemas.openxmlformats.org/drawingml/2006/lockedCanvas" xmlns:o="urn:schemas-microsoft-com:office:office" xmlns:v="urn:schemas-microsoft-com:vml" xmlns:w10="urn:schemas-microsoft-com:office:word" xmlns:w="http://schemas.openxmlformats.org/wordprocessingml/2006/main" xmlns:a16="http://schemas.microsoft.com/office/drawing/2014/main" xmlns="" xmlns:wne="http://schemas.microsoft.com/office/word/2006/wordml" xmlns:wp="http://schemas.openxmlformats.org/drawingml/2006/wordprocessingDrawing" xmlns:m="http://schemas.openxmlformats.org/officeDocument/2006/math" xmlns:ve="http://schemas.openxmlformats.org/markup-compatibility/2006" id="{89E3619A-248D-40DC-A05C-06F11F4F0761}"/>
              </a:ext>
            </a:extLst>
          </p:cNvPr>
          <p:cNvPicPr/>
          <p:nvPr/>
        </p:nvPicPr>
        <p:blipFill>
          <a:blip r:embed="rId3" cstate="print">
            <a:extLst>
              <a:ext uri="{28A0092B-C50C-407E-A947-70E740481C1C}">
                <a14:useLocalDpi xmlns:lc="http://schemas.openxmlformats.org/drawingml/2006/lockedCanvas" xmlns:pic="http://schemas.openxmlformats.org/drawingml/2006/picture" xmlns:o="urn:schemas-microsoft-com:office:office" xmlns:v="urn:schemas-microsoft-com:vml" xmlns:w10="urn:schemas-microsoft-com:office:word" xmlns:w="http://schemas.openxmlformats.org/wordprocessingml/2006/main" xmlns=""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1256238" y="347302"/>
            <a:ext cx="680665" cy="938254"/>
          </a:xfrm>
          <a:prstGeom prst="rect">
            <a:avLst/>
          </a:prstGeom>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14400" y="1371600"/>
            <a:ext cx="7772400" cy="4953000"/>
          </a:xfrm>
        </p:spPr>
        <p:txBody>
          <a:bodyPr>
            <a:noAutofit/>
          </a:bodyPr>
          <a:lstStyle/>
          <a:p>
            <a:r>
              <a:rPr lang="en-US" sz="1800" dirty="0"/>
              <a:t>The International Organization for Standardization (ISO) is an independent, non-governmental membership organization, and the world’s largest developer of voluntary International Standards, based on global and market </a:t>
            </a:r>
            <a:r>
              <a:rPr lang="en-US" sz="1800" dirty="0" smtClean="0"/>
              <a:t>relevance.</a:t>
            </a:r>
            <a:endParaRPr lang="en-US" sz="1800" dirty="0"/>
          </a:p>
          <a:p>
            <a:r>
              <a:rPr lang="en-US" sz="1800" dirty="0"/>
              <a:t>Founded in 1947, ISO now has more than </a:t>
            </a:r>
            <a:r>
              <a:rPr lang="en-US" sz="1800" dirty="0" smtClean="0"/>
              <a:t>165 </a:t>
            </a:r>
            <a:r>
              <a:rPr lang="en-US" sz="1800" dirty="0"/>
              <a:t>members, one per member </a:t>
            </a:r>
            <a:r>
              <a:rPr lang="en-US" sz="1800" dirty="0" smtClean="0"/>
              <a:t>country.  Members are National </a:t>
            </a:r>
            <a:r>
              <a:rPr lang="en-US" sz="1800" dirty="0"/>
              <a:t>Standards Bodies (</a:t>
            </a:r>
            <a:r>
              <a:rPr lang="en-US" sz="1800" dirty="0" smtClean="0"/>
              <a:t>NSBs).  ISO’s Central </a:t>
            </a:r>
            <a:r>
              <a:rPr lang="en-US" sz="1800" dirty="0"/>
              <a:t>Secretariat </a:t>
            </a:r>
            <a:r>
              <a:rPr lang="en-US" sz="1800" dirty="0" smtClean="0"/>
              <a:t>is based </a:t>
            </a:r>
            <a:r>
              <a:rPr lang="en-US" sz="1800" dirty="0"/>
              <a:t>in Geneva Switzerland.  </a:t>
            </a:r>
          </a:p>
          <a:p>
            <a:r>
              <a:rPr lang="en-US" sz="1800" dirty="0"/>
              <a:t>ISO standards (now over 20,000) are designed to encourage international trade, safety and quality in creation and production of goods and services.</a:t>
            </a:r>
          </a:p>
          <a:p>
            <a:r>
              <a:rPr lang="en-US" sz="1800" dirty="0"/>
              <a:t>There are different types of ISO standards, e.g. specifications, measurement, guidance, assessment, processes and management systems.</a:t>
            </a:r>
          </a:p>
          <a:p>
            <a:r>
              <a:rPr lang="en-US" sz="1800" dirty="0"/>
              <a:t>ISO relates to </a:t>
            </a:r>
            <a:r>
              <a:rPr lang="en-US" sz="1800" dirty="0" smtClean="0"/>
              <a:t>sustainable development </a:t>
            </a:r>
            <a:r>
              <a:rPr lang="en-US" sz="1800" dirty="0" smtClean="0">
                <a:hlinkClick r:id="rId3"/>
              </a:rPr>
              <a:t>http</a:t>
            </a:r>
            <a:r>
              <a:rPr lang="en-US" sz="1800" dirty="0">
                <a:hlinkClick r:id="rId3"/>
              </a:rPr>
              <a:t>://www.iso.org/iso/home/news_index/iso-in-action/sustainable_development.htm</a:t>
            </a:r>
            <a:r>
              <a:rPr lang="en-US" sz="1800" dirty="0"/>
              <a:t> </a:t>
            </a:r>
          </a:p>
        </p:txBody>
      </p:sp>
      <p:sp>
        <p:nvSpPr>
          <p:cNvPr id="2" name="Title 1"/>
          <p:cNvSpPr>
            <a:spLocks noGrp="1"/>
          </p:cNvSpPr>
          <p:nvPr>
            <p:ph type="title"/>
          </p:nvPr>
        </p:nvSpPr>
        <p:spPr>
          <a:xfrm>
            <a:off x="628650" y="241556"/>
            <a:ext cx="7886700" cy="1325563"/>
          </a:xfrm>
        </p:spPr>
        <p:txBody>
          <a:bodyPr>
            <a:normAutofit/>
          </a:bodyPr>
          <a:lstStyle/>
          <a:p>
            <a:r>
              <a:rPr lang="en-US" sz="3600" dirty="0">
                <a:solidFill>
                  <a:srgbClr val="0070C0"/>
                </a:solidFill>
              </a:rPr>
              <a:t>More about ISO, www.iso.org</a:t>
            </a:r>
          </a:p>
        </p:txBody>
      </p:sp>
      <p:sp>
        <p:nvSpPr>
          <p:cNvPr id="5" name="Slide Number Placeholder 4"/>
          <p:cNvSpPr>
            <a:spLocks noGrp="1"/>
          </p:cNvSpPr>
          <p:nvPr>
            <p:ph type="sldNum" sz="quarter" idx="12"/>
          </p:nvPr>
        </p:nvSpPr>
        <p:spPr/>
        <p:txBody>
          <a:bodyPr/>
          <a:lstStyle/>
          <a:p>
            <a:fld id="{1AFB143B-4EFD-4953-A3AE-DCD0410FF083}" type="slidenum">
              <a:rPr lang="sv-SE" smtClean="0"/>
              <a:pPr/>
              <a:t>61</a:t>
            </a:fld>
            <a:endParaRPr lang="sv-SE"/>
          </a:p>
        </p:txBody>
      </p:sp>
    </p:spTree>
    <p:extLst>
      <p:ext uri="{BB962C8B-B14F-4D97-AF65-F5344CB8AC3E}">
        <p14:creationId xmlns="" xmlns:p14="http://schemas.microsoft.com/office/powerpoint/2010/main" val="36406068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914400" y="1480457"/>
            <a:ext cx="7772400" cy="4875894"/>
          </a:xfrm>
        </p:spPr>
        <p:txBody>
          <a:bodyPr>
            <a:noAutofit/>
          </a:bodyPr>
          <a:lstStyle/>
          <a:p>
            <a:r>
              <a:rPr lang="en-US" sz="1600" dirty="0"/>
              <a:t>ISO 26000 was internationally negotiated through ISO’s consensus </a:t>
            </a:r>
            <a:r>
              <a:rPr lang="en-US" sz="1600" dirty="0" smtClean="0"/>
              <a:t>method. The Working Group on Social Responsibility (WGSR)  involved over </a:t>
            </a:r>
            <a:r>
              <a:rPr lang="en-US" sz="1600" dirty="0"/>
              <a:t>450 representatives from 100 countries and 40 international </a:t>
            </a:r>
            <a:r>
              <a:rPr lang="en-US" sz="1600" dirty="0" smtClean="0"/>
              <a:t>organizations, and worked from 2005-2010 to produce ISO 26000.</a:t>
            </a:r>
            <a:endParaRPr lang="en-US" sz="1600" dirty="0"/>
          </a:p>
          <a:p>
            <a:r>
              <a:rPr lang="en-US" sz="1600" dirty="0" smtClean="0"/>
              <a:t>Representatives </a:t>
            </a:r>
            <a:r>
              <a:rPr lang="en-US" sz="1600" dirty="0"/>
              <a:t>were from six “stakeholder groups”:  Industry, </a:t>
            </a:r>
            <a:r>
              <a:rPr lang="en-US" sz="1600" dirty="0" err="1"/>
              <a:t>Labour</a:t>
            </a:r>
            <a:r>
              <a:rPr lang="en-US" sz="1600" dirty="0"/>
              <a:t>, Consumer, Government, NGO, and SSRO (service, support, research and other). </a:t>
            </a:r>
          </a:p>
          <a:p>
            <a:r>
              <a:rPr lang="en-US" sz="1600" dirty="0"/>
              <a:t>Specific </a:t>
            </a:r>
            <a:r>
              <a:rPr lang="en-US" sz="1600" dirty="0" smtClean="0"/>
              <a:t>provisions were </a:t>
            </a:r>
            <a:r>
              <a:rPr lang="en-US" sz="1600" dirty="0"/>
              <a:t>made </a:t>
            </a:r>
            <a:r>
              <a:rPr lang="en-US" sz="1600" dirty="0" smtClean="0"/>
              <a:t>to achieve balance between “developed” and “developing” country representation, and gender </a:t>
            </a:r>
            <a:r>
              <a:rPr lang="en-US" sz="1600" dirty="0"/>
              <a:t>balance, including in the leadership.</a:t>
            </a:r>
          </a:p>
          <a:p>
            <a:r>
              <a:rPr lang="en-US" sz="1600" dirty="0"/>
              <a:t>Leadership of the entire process, and of separate committees within the Working Group, followed a “twinning” process:  representatives from a developing and a developed country shared leadership responsibilities. For the entire Working Group, leadership came from Brazil and Sweden (ABNT and SIS, the Brazilian and Swedish National Standards Bodies).   </a:t>
            </a:r>
          </a:p>
          <a:p>
            <a:r>
              <a:rPr lang="en-US" sz="1600" dirty="0"/>
              <a:t>Many participating countries replicated the international process through their national mirror committees. </a:t>
            </a:r>
            <a:endParaRPr lang="en-US" sz="1600" dirty="0" smtClean="0"/>
          </a:p>
          <a:p>
            <a:pPr>
              <a:buNone/>
            </a:pPr>
            <a:r>
              <a:rPr lang="en-US" sz="1600" dirty="0" smtClean="0">
                <a:solidFill>
                  <a:srgbClr val="0070C0"/>
                </a:solidFill>
              </a:rPr>
              <a:t>                                                                              www.iso.org/wgsr </a:t>
            </a:r>
            <a:r>
              <a:rPr lang="en-US" sz="2400" dirty="0" smtClean="0">
                <a:solidFill>
                  <a:srgbClr val="0070C0"/>
                </a:solidFill>
              </a:rPr>
              <a:t/>
            </a:r>
            <a:br>
              <a:rPr lang="en-US" sz="2400" dirty="0" smtClean="0">
                <a:solidFill>
                  <a:srgbClr val="0070C0"/>
                </a:solidFill>
              </a:rPr>
            </a:br>
            <a:endParaRPr lang="en-US" sz="1600" b="1" u="sng" dirty="0"/>
          </a:p>
          <a:p>
            <a:pPr marL="0" indent="0">
              <a:buNone/>
            </a:pPr>
            <a:endParaRPr lang="en-US" sz="1600" dirty="0">
              <a:solidFill>
                <a:srgbClr val="00863D"/>
              </a:solidFill>
            </a:endParaRPr>
          </a:p>
        </p:txBody>
      </p:sp>
      <p:sp>
        <p:nvSpPr>
          <p:cNvPr id="9" name="Title 8"/>
          <p:cNvSpPr>
            <a:spLocks noGrp="1"/>
          </p:cNvSpPr>
          <p:nvPr>
            <p:ph type="title"/>
          </p:nvPr>
        </p:nvSpPr>
        <p:spPr>
          <a:xfrm>
            <a:off x="914400" y="682171"/>
            <a:ext cx="7772400" cy="783771"/>
          </a:xfrm>
        </p:spPr>
        <p:txBody>
          <a:bodyPr>
            <a:noAutofit/>
          </a:bodyPr>
          <a:lstStyle/>
          <a:p>
            <a:r>
              <a:rPr lang="en-US" sz="3200" dirty="0" smtClean="0">
                <a:solidFill>
                  <a:srgbClr val="0070C0"/>
                </a:solidFill>
              </a:rPr>
              <a:t>The multi-stakeholder </a:t>
            </a:r>
            <a:r>
              <a:rPr lang="en-US" sz="3200" dirty="0">
                <a:solidFill>
                  <a:srgbClr val="0070C0"/>
                </a:solidFill>
              </a:rPr>
              <a:t>process </a:t>
            </a:r>
            <a:r>
              <a:rPr lang="en-US" sz="3200" dirty="0" smtClean="0">
                <a:solidFill>
                  <a:srgbClr val="0070C0"/>
                </a:solidFill>
              </a:rPr>
              <a:t>for </a:t>
            </a:r>
            <a:r>
              <a:rPr lang="en-US" sz="3200" dirty="0">
                <a:solidFill>
                  <a:srgbClr val="0070C0"/>
                </a:solidFill>
              </a:rPr>
              <a:t>developing ISO </a:t>
            </a:r>
            <a:r>
              <a:rPr lang="en-US" sz="3200" dirty="0" smtClean="0">
                <a:solidFill>
                  <a:srgbClr val="0070C0"/>
                </a:solidFill>
              </a:rPr>
              <a:t>26000</a:t>
            </a:r>
            <a:endParaRPr lang="en-US" sz="2000" dirty="0">
              <a:solidFill>
                <a:srgbClr val="0070C0"/>
              </a:solidFill>
            </a:endParaRPr>
          </a:p>
        </p:txBody>
      </p:sp>
      <p:sp>
        <p:nvSpPr>
          <p:cNvPr id="4" name="Slide Number Placeholder 3"/>
          <p:cNvSpPr>
            <a:spLocks noGrp="1"/>
          </p:cNvSpPr>
          <p:nvPr>
            <p:ph type="sldNum" sz="quarter" idx="12"/>
          </p:nvPr>
        </p:nvSpPr>
        <p:spPr/>
        <p:txBody>
          <a:bodyPr/>
          <a:lstStyle/>
          <a:p>
            <a:fld id="{1AFB143B-4EFD-4953-A3AE-DCD0410FF083}" type="slidenum">
              <a:rPr lang="sv-SE" smtClean="0"/>
              <a:pPr/>
              <a:t>62</a:t>
            </a:fld>
            <a:endParaRPr lang="sv-SE"/>
          </a:p>
        </p:txBody>
      </p:sp>
    </p:spTree>
    <p:extLst>
      <p:ext uri="{BB962C8B-B14F-4D97-AF65-F5344CB8AC3E}">
        <p14:creationId xmlns="" xmlns:p14="http://schemas.microsoft.com/office/powerpoint/2010/main" val="24372208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57829"/>
            <a:ext cx="8229600" cy="4149462"/>
          </a:xfrm>
        </p:spPr>
        <p:txBody>
          <a:bodyPr>
            <a:normAutofit lnSpcReduction="10000"/>
          </a:bodyPr>
          <a:lstStyle/>
          <a:p>
            <a:pPr>
              <a:buNone/>
            </a:pPr>
            <a:r>
              <a:rPr lang="en-US" b="1" dirty="0" smtClean="0"/>
              <a:t>                 </a:t>
            </a:r>
            <a:r>
              <a:rPr lang="en-US" sz="1800" b="1" dirty="0" smtClean="0"/>
              <a:t> </a:t>
            </a:r>
          </a:p>
          <a:p>
            <a:pPr marL="0" indent="0">
              <a:spcBef>
                <a:spcPts val="0"/>
              </a:spcBef>
              <a:buNone/>
            </a:pPr>
            <a:r>
              <a:rPr lang="en-US" sz="1800" b="1" dirty="0" smtClean="0"/>
              <a:t>                               This presentation  is licensed under Creative   </a:t>
            </a:r>
          </a:p>
          <a:p>
            <a:pPr marL="0" indent="0">
              <a:spcBef>
                <a:spcPts val="0"/>
              </a:spcBef>
              <a:buNone/>
            </a:pPr>
            <a:r>
              <a:rPr lang="en-US" sz="1800" b="1" dirty="0" smtClean="0"/>
              <a:t>                                Commons</a:t>
            </a:r>
          </a:p>
          <a:p>
            <a:pPr>
              <a:buNone/>
            </a:pPr>
            <a:endParaRPr lang="en-US" sz="1800" b="1" dirty="0" smtClean="0"/>
          </a:p>
          <a:p>
            <a:pPr>
              <a:buNone/>
            </a:pPr>
            <a:r>
              <a:rPr lang="en-US" sz="1800" b="1" dirty="0" smtClean="0"/>
              <a:t>    Attribution-</a:t>
            </a:r>
            <a:r>
              <a:rPr lang="en-US" sz="1800" b="1" dirty="0" err="1" smtClean="0"/>
              <a:t>NonCommercial</a:t>
            </a:r>
            <a:r>
              <a:rPr lang="en-US" sz="1800" b="1" dirty="0" smtClean="0"/>
              <a:t>-</a:t>
            </a:r>
            <a:r>
              <a:rPr lang="en-US" sz="1800" b="1" dirty="0" err="1" smtClean="0"/>
              <a:t>ShareAlike</a:t>
            </a:r>
            <a:r>
              <a:rPr lang="en-US" sz="1800" b="1" dirty="0" smtClean="0"/>
              <a:t>     CC BY-NC-SA</a:t>
            </a:r>
          </a:p>
          <a:p>
            <a:pPr>
              <a:buNone/>
            </a:pPr>
            <a:endParaRPr lang="en-US" sz="1800" dirty="0" smtClean="0"/>
          </a:p>
          <a:p>
            <a:pPr marL="0" indent="0">
              <a:spcBef>
                <a:spcPts val="0"/>
              </a:spcBef>
              <a:buNone/>
            </a:pPr>
            <a:r>
              <a:rPr lang="en-US" sz="1800" dirty="0" smtClean="0"/>
              <a:t>     Others may remix, adapt, and build upon this work non-</a:t>
            </a:r>
          </a:p>
          <a:p>
            <a:pPr marL="0" indent="0">
              <a:spcBef>
                <a:spcPts val="0"/>
              </a:spcBef>
              <a:buNone/>
            </a:pPr>
            <a:r>
              <a:rPr lang="en-US" sz="1800" dirty="0" smtClean="0"/>
              <a:t>     commercially, as long as they credit “Carolyn Schmidt – </a:t>
            </a:r>
          </a:p>
          <a:p>
            <a:pPr marL="0" indent="0">
              <a:spcBef>
                <a:spcPts val="0"/>
              </a:spcBef>
              <a:buNone/>
            </a:pPr>
            <a:r>
              <a:rPr lang="en-US" sz="1800" dirty="0" smtClean="0"/>
              <a:t>     unofficial revision and update of ISO 26000 Basic training </a:t>
            </a:r>
          </a:p>
          <a:p>
            <a:pPr marL="0" indent="0">
              <a:spcBef>
                <a:spcPts val="0"/>
              </a:spcBef>
              <a:buNone/>
            </a:pPr>
            <a:r>
              <a:rPr lang="en-US" sz="1800" dirty="0" smtClean="0"/>
              <a:t>     material ” and license their new creations under the identical </a:t>
            </a:r>
          </a:p>
          <a:p>
            <a:pPr marL="0" indent="0">
              <a:spcBef>
                <a:spcPts val="0"/>
              </a:spcBef>
              <a:buNone/>
            </a:pPr>
            <a:r>
              <a:rPr lang="en-US" sz="1800" dirty="0" smtClean="0"/>
              <a:t>     terms (</a:t>
            </a:r>
            <a:r>
              <a:rPr lang="en-US" sz="1800" dirty="0" err="1" smtClean="0"/>
              <a:t>ie</a:t>
            </a:r>
            <a:r>
              <a:rPr lang="en-US" sz="1800" dirty="0" smtClean="0"/>
              <a:t> non- commercial; share with attribution.)</a:t>
            </a:r>
          </a:p>
          <a:p>
            <a:pPr marL="0" indent="0">
              <a:spcBef>
                <a:spcPts val="0"/>
              </a:spcBef>
              <a:buNone/>
            </a:pPr>
            <a:endParaRPr lang="en-US" sz="1800" dirty="0" smtClean="0"/>
          </a:p>
          <a:p>
            <a:pPr marL="0" indent="0">
              <a:spcBef>
                <a:spcPts val="0"/>
              </a:spcBef>
              <a:buNone/>
            </a:pPr>
            <a:r>
              <a:rPr lang="en-US" sz="1800" dirty="0" smtClean="0"/>
              <a:t>    For more about how Creative Commons licenses work, see</a:t>
            </a:r>
          </a:p>
          <a:p>
            <a:pPr marL="0" indent="0" algn="ctr">
              <a:spcBef>
                <a:spcPts val="0"/>
              </a:spcBef>
              <a:buNone/>
            </a:pPr>
            <a:r>
              <a:rPr lang="en-US" sz="1800" dirty="0" smtClean="0">
                <a:solidFill>
                  <a:schemeClr val="accent5"/>
                </a:solidFill>
                <a:hlinkClick r:id="rId2"/>
              </a:rPr>
              <a:t>https://creativecommons.org/licenses</a:t>
            </a:r>
            <a:endParaRPr lang="en-US" sz="1800" dirty="0" smtClean="0">
              <a:solidFill>
                <a:schemeClr val="accent5"/>
              </a:solidFill>
            </a:endParaRPr>
          </a:p>
          <a:p>
            <a:pPr marL="0" indent="0">
              <a:spcBef>
                <a:spcPts val="0"/>
              </a:spcBef>
              <a:buNone/>
            </a:pPr>
            <a:endParaRPr lang="en-US" sz="1800" dirty="0" smtClean="0">
              <a:solidFill>
                <a:schemeClr val="accent5"/>
              </a:solidFill>
            </a:endParaRPr>
          </a:p>
          <a:p>
            <a:pPr marL="0" indent="0">
              <a:spcBef>
                <a:spcPts val="0"/>
              </a:spcBef>
              <a:buNone/>
            </a:pPr>
            <a:endParaRPr lang="en-US" sz="1800" dirty="0" smtClean="0"/>
          </a:p>
          <a:p>
            <a:pPr marL="0" indent="0">
              <a:spcBef>
                <a:spcPts val="0"/>
              </a:spcBef>
              <a:buNone/>
            </a:pPr>
            <a:endParaRPr lang="en-US" sz="1800" dirty="0"/>
          </a:p>
        </p:txBody>
      </p:sp>
      <p:sp>
        <p:nvSpPr>
          <p:cNvPr id="3" name="Slide Number Placeholder 2"/>
          <p:cNvSpPr>
            <a:spLocks noGrp="1"/>
          </p:cNvSpPr>
          <p:nvPr>
            <p:ph type="sldNum" sz="quarter" idx="12"/>
          </p:nvPr>
        </p:nvSpPr>
        <p:spPr/>
        <p:txBody>
          <a:bodyPr/>
          <a:lstStyle/>
          <a:p>
            <a:fld id="{1AFB143B-4EFD-4953-A3AE-DCD0410FF083}" type="slidenum">
              <a:rPr lang="sv-SE" smtClean="0"/>
              <a:pPr/>
              <a:t>63</a:t>
            </a:fld>
            <a:endParaRPr lang="sv-SE"/>
          </a:p>
        </p:txBody>
      </p:sp>
      <p:sp>
        <p:nvSpPr>
          <p:cNvPr id="5" name="Title 4"/>
          <p:cNvSpPr>
            <a:spLocks noGrp="1"/>
          </p:cNvSpPr>
          <p:nvPr>
            <p:ph type="title"/>
          </p:nvPr>
        </p:nvSpPr>
        <p:spPr>
          <a:xfrm>
            <a:off x="457200" y="274638"/>
            <a:ext cx="8229600" cy="1452562"/>
          </a:xfrm>
        </p:spPr>
        <p:txBody>
          <a:bodyPr>
            <a:normAutofit/>
          </a:bodyPr>
          <a:lstStyle/>
          <a:p>
            <a:pPr algn="ctr"/>
            <a:r>
              <a:rPr lang="en-US" i="1" dirty="0" smtClean="0"/>
              <a:t>Thank you for your interest in ISO 26000 !</a:t>
            </a:r>
            <a:endParaRPr lang="en-US" i="1" dirty="0"/>
          </a:p>
        </p:txBody>
      </p:sp>
      <p:pic>
        <p:nvPicPr>
          <p:cNvPr id="6" name="Picture 5" descr="https://licensebuttons.net/l/by-nc-sa/3.0/88x31.png"/>
          <p:cNvPicPr/>
          <p:nvPr/>
        </p:nvPicPr>
        <p:blipFill>
          <a:blip r:embed="rId3" cstate="print"/>
          <a:srcRect/>
          <a:stretch>
            <a:fillRect/>
          </a:stretch>
        </p:blipFill>
        <p:spPr bwMode="auto">
          <a:xfrm>
            <a:off x="928913" y="1886857"/>
            <a:ext cx="1756229" cy="78377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537029" y="1669143"/>
            <a:ext cx="8149771" cy="4807857"/>
          </a:xfrm>
        </p:spPr>
        <p:txBody>
          <a:bodyPr>
            <a:normAutofit/>
          </a:bodyPr>
          <a:lstStyle/>
          <a:p>
            <a:pPr>
              <a:buClr>
                <a:srgbClr val="00B050"/>
              </a:buClr>
              <a:buSzPct val="100000"/>
              <a:buFont typeface="Wingdings" pitchFamily="2" charset="2"/>
              <a:buChar char="Ø"/>
            </a:pPr>
            <a:r>
              <a:rPr lang="en-US" sz="2000" dirty="0"/>
              <a:t>It is designed to work in all organizational and cultural </a:t>
            </a:r>
            <a:r>
              <a:rPr lang="en-US" sz="2000" dirty="0" smtClean="0"/>
              <a:t>contexts, and </a:t>
            </a:r>
            <a:r>
              <a:rPr lang="en-US" sz="2000" dirty="0"/>
              <a:t>in any country or region </a:t>
            </a:r>
            <a:endParaRPr lang="en-US" sz="2000" dirty="0" smtClean="0"/>
          </a:p>
          <a:p>
            <a:pPr>
              <a:buClr>
                <a:srgbClr val="00B050"/>
              </a:buClr>
              <a:buSzPct val="100000"/>
              <a:buNone/>
            </a:pPr>
            <a:endParaRPr lang="en-US" sz="2000" dirty="0"/>
          </a:p>
          <a:p>
            <a:pPr>
              <a:buClr>
                <a:srgbClr val="00B050"/>
              </a:buClr>
              <a:buSzPct val="100000"/>
              <a:buFont typeface="Wingdings" pitchFamily="2" charset="2"/>
              <a:buChar char="Ø"/>
            </a:pPr>
            <a:r>
              <a:rPr lang="en-US" sz="2000" dirty="0"/>
              <a:t>It is </a:t>
            </a:r>
            <a:r>
              <a:rPr lang="en-US" sz="2000" dirty="0" smtClean="0"/>
              <a:t>flexible</a:t>
            </a:r>
            <a:r>
              <a:rPr lang="en-US" sz="2000" dirty="0"/>
              <a:t> </a:t>
            </a:r>
            <a:r>
              <a:rPr lang="en-US" sz="2000" dirty="0" smtClean="0"/>
              <a:t>-  </a:t>
            </a:r>
            <a:r>
              <a:rPr lang="en-US" sz="2000" dirty="0"/>
              <a:t>the user decides how to use </a:t>
            </a:r>
            <a:r>
              <a:rPr lang="en-US" sz="2000" dirty="0" smtClean="0"/>
              <a:t>it</a:t>
            </a:r>
          </a:p>
          <a:p>
            <a:pPr>
              <a:buClr>
                <a:srgbClr val="00B050"/>
              </a:buClr>
              <a:buSzPct val="100000"/>
              <a:buNone/>
            </a:pPr>
            <a:endParaRPr lang="en-US" sz="2000" strike="sngStrike" dirty="0">
              <a:solidFill>
                <a:srgbClr val="7030A0"/>
              </a:solidFill>
            </a:endParaRPr>
          </a:p>
          <a:p>
            <a:pPr>
              <a:buClr>
                <a:srgbClr val="00B050"/>
              </a:buClr>
              <a:buSzPct val="100000"/>
              <a:buFont typeface="Wingdings" pitchFamily="2" charset="2"/>
              <a:buChar char="Ø"/>
            </a:pPr>
            <a:r>
              <a:rPr lang="en-US" sz="2000" dirty="0"/>
              <a:t>It was internationally negotiated through ISO’s consensus method, using a multi-stakeholder approach, and balance to reflect global </a:t>
            </a:r>
            <a:r>
              <a:rPr lang="en-US" sz="2000" dirty="0" smtClean="0"/>
              <a:t>diversity</a:t>
            </a:r>
            <a:endParaRPr lang="en-US" sz="2000" i="1" dirty="0" smtClean="0"/>
          </a:p>
          <a:p>
            <a:pPr>
              <a:buClr>
                <a:srgbClr val="00B050"/>
              </a:buClr>
              <a:buSzPct val="100000"/>
              <a:buNone/>
            </a:pPr>
            <a:endParaRPr lang="en-US" sz="2000" dirty="0"/>
          </a:p>
          <a:p>
            <a:pPr>
              <a:buClr>
                <a:srgbClr val="00B050"/>
              </a:buClr>
              <a:buSzPct val="100000"/>
              <a:buFont typeface="Wingdings" pitchFamily="2" charset="2"/>
              <a:buChar char="Ø"/>
            </a:pPr>
            <a:r>
              <a:rPr lang="en-US" sz="2000" dirty="0"/>
              <a:t>It incorporates the real-life experiences of its many contributors, and at the same time builds on international norms and agreements related to Social Responsibility</a:t>
            </a:r>
          </a:p>
          <a:p>
            <a:pPr marL="0" indent="0">
              <a:buNone/>
            </a:pPr>
            <a:endParaRPr lang="en-US" sz="2000" dirty="0">
              <a:solidFill>
                <a:srgbClr val="00863D"/>
              </a:solidFill>
            </a:endParaRPr>
          </a:p>
        </p:txBody>
      </p:sp>
      <p:sp>
        <p:nvSpPr>
          <p:cNvPr id="9" name="Title 8"/>
          <p:cNvSpPr>
            <a:spLocks noGrp="1"/>
          </p:cNvSpPr>
          <p:nvPr>
            <p:ph type="title"/>
          </p:nvPr>
        </p:nvSpPr>
        <p:spPr>
          <a:xfrm>
            <a:off x="449943" y="609600"/>
            <a:ext cx="8403771" cy="685800"/>
          </a:xfrm>
        </p:spPr>
        <p:txBody>
          <a:bodyPr>
            <a:noAutofit/>
          </a:bodyPr>
          <a:lstStyle/>
          <a:p>
            <a:r>
              <a:rPr lang="en-US" sz="3200" dirty="0">
                <a:solidFill>
                  <a:srgbClr val="0070C0"/>
                </a:solidFill>
                <a:effectLst/>
              </a:rPr>
              <a:t>What makes ISO 26000 important </a:t>
            </a:r>
            <a:r>
              <a:rPr lang="en-US" sz="3200" dirty="0" smtClean="0">
                <a:solidFill>
                  <a:srgbClr val="0070C0"/>
                </a:solidFill>
                <a:effectLst/>
              </a:rPr>
              <a:t/>
            </a:r>
            <a:br>
              <a:rPr lang="en-US" sz="3200" dirty="0" smtClean="0">
                <a:solidFill>
                  <a:srgbClr val="0070C0"/>
                </a:solidFill>
                <a:effectLst/>
              </a:rPr>
            </a:br>
            <a:r>
              <a:rPr lang="en-US" sz="3200" dirty="0" smtClean="0">
                <a:solidFill>
                  <a:srgbClr val="0070C0"/>
                </a:solidFill>
                <a:effectLst/>
              </a:rPr>
              <a:t>and </a:t>
            </a:r>
            <a:r>
              <a:rPr lang="en-US" sz="3200" dirty="0">
                <a:solidFill>
                  <a:srgbClr val="0070C0"/>
                </a:solidFill>
                <a:effectLst/>
              </a:rPr>
              <a:t>credible? </a:t>
            </a:r>
          </a:p>
        </p:txBody>
      </p:sp>
      <p:sp>
        <p:nvSpPr>
          <p:cNvPr id="4" name="Slide Number Placeholder 3"/>
          <p:cNvSpPr>
            <a:spLocks noGrp="1"/>
          </p:cNvSpPr>
          <p:nvPr>
            <p:ph type="sldNum" sz="quarter" idx="12"/>
          </p:nvPr>
        </p:nvSpPr>
        <p:spPr/>
        <p:txBody>
          <a:bodyPr/>
          <a:lstStyle/>
          <a:p>
            <a:fld id="{1AFB143B-4EFD-4953-A3AE-DCD0410FF083}" type="slidenum">
              <a:rPr lang="sv-SE" smtClean="0"/>
              <a:pPr/>
              <a:t>7</a:t>
            </a:fld>
            <a:endParaRPr lang="sv-SE"/>
          </a:p>
        </p:txBody>
      </p:sp>
    </p:spTree>
    <p:extLst>
      <p:ext uri="{BB962C8B-B14F-4D97-AF65-F5344CB8AC3E}">
        <p14:creationId xmlns="" xmlns:p14="http://schemas.microsoft.com/office/powerpoint/2010/main" val="2227704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 xmlns:p14="http://schemas.microsoft.com/office/powerpoint/2010/main" val="3666085565"/>
              </p:ext>
            </p:extLst>
          </p:nvPr>
        </p:nvGraphicFramePr>
        <p:xfrm>
          <a:off x="0" y="1117600"/>
          <a:ext cx="8839200" cy="5603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78971" y="0"/>
            <a:ext cx="8207829" cy="1371600"/>
          </a:xfrm>
        </p:spPr>
        <p:txBody>
          <a:bodyPr>
            <a:noAutofit/>
          </a:bodyPr>
          <a:lstStyle/>
          <a:p>
            <a:r>
              <a:rPr lang="en-US" sz="3200" dirty="0">
                <a:solidFill>
                  <a:srgbClr val="0070C0"/>
                </a:solidFill>
                <a:effectLst/>
              </a:rPr>
              <a:t>Examples of linkages between </a:t>
            </a:r>
            <a:r>
              <a:rPr lang="en-US" sz="3200" dirty="0" smtClean="0">
                <a:solidFill>
                  <a:srgbClr val="0070C0"/>
                </a:solidFill>
                <a:effectLst/>
              </a:rPr>
              <a:t>international initiatives and </a:t>
            </a:r>
            <a:r>
              <a:rPr lang="en-US" sz="3200" dirty="0">
                <a:solidFill>
                  <a:srgbClr val="0070C0"/>
                </a:solidFill>
                <a:effectLst/>
              </a:rPr>
              <a:t>ISO 26000</a:t>
            </a:r>
          </a:p>
        </p:txBody>
      </p:sp>
      <p:cxnSp>
        <p:nvCxnSpPr>
          <p:cNvPr id="10" name="Straight Arrow Connector 9"/>
          <p:cNvCxnSpPr/>
          <p:nvPr/>
        </p:nvCxnSpPr>
        <p:spPr>
          <a:xfrm rot="16200000" flipH="1">
            <a:off x="2799556" y="3898901"/>
            <a:ext cx="1752600" cy="1143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364711" y="2565401"/>
            <a:ext cx="427429" cy="29170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4442621" y="2908300"/>
            <a:ext cx="47627" cy="39885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4993479" y="3709591"/>
            <a:ext cx="762000" cy="7540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797028" y="4407694"/>
            <a:ext cx="838200" cy="228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6049162" y="3855640"/>
            <a:ext cx="114298" cy="61476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398169" y="4572000"/>
            <a:ext cx="0" cy="81359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5172075" y="2476106"/>
            <a:ext cx="304800" cy="29051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4914901" y="2835275"/>
            <a:ext cx="819149" cy="173672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4483102" y="3848894"/>
            <a:ext cx="1752600" cy="1295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3429001" y="3098801"/>
            <a:ext cx="1930401" cy="551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flipH="1" flipV="1">
            <a:off x="2676525" y="2932906"/>
            <a:ext cx="1828800" cy="990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3186113" y="3441701"/>
            <a:ext cx="567928" cy="1694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V="1">
            <a:off x="3224213" y="4318794"/>
            <a:ext cx="609600"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3429001" y="5156994"/>
            <a:ext cx="1905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fld id="{1AFB143B-4EFD-4953-A3AE-DCD0410FF083}" type="slidenum">
              <a:rPr lang="sv-SE" smtClean="0"/>
              <a:pPr/>
              <a:t>8</a:t>
            </a:fld>
            <a:endParaRPr lang="sv-SE"/>
          </a:p>
        </p:txBody>
      </p:sp>
    </p:spTree>
    <p:extLst>
      <p:ext uri="{BB962C8B-B14F-4D97-AF65-F5344CB8AC3E}">
        <p14:creationId xmlns="" xmlns:p14="http://schemas.microsoft.com/office/powerpoint/2010/main" val="331027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endParaRPr lang="en-US" sz="2400" dirty="0" smtClean="0"/>
          </a:p>
          <a:p>
            <a:pPr>
              <a:buClr>
                <a:srgbClr val="00B050"/>
              </a:buClr>
              <a:buSzPct val="100000"/>
              <a:buFont typeface="Wingdings" pitchFamily="2" charset="2"/>
              <a:buChar char="Ø"/>
            </a:pPr>
            <a:r>
              <a:rPr lang="en-US" sz="2400" dirty="0" smtClean="0"/>
              <a:t>Guidance on </a:t>
            </a:r>
            <a:r>
              <a:rPr lang="en-US" sz="2400" dirty="0"/>
              <a:t>how to structure, evaluate, and improve their social responsibility, including stakeholder relationships and community impacts.  </a:t>
            </a:r>
          </a:p>
          <a:p>
            <a:pPr>
              <a:buClr>
                <a:srgbClr val="00B050"/>
              </a:buClr>
              <a:buSzPct val="100000"/>
              <a:buFont typeface="Wingdings" pitchFamily="2" charset="2"/>
              <a:buChar char="Ø"/>
            </a:pPr>
            <a:endParaRPr lang="en-US" sz="2400" dirty="0"/>
          </a:p>
          <a:p>
            <a:pPr>
              <a:buClr>
                <a:srgbClr val="00B050"/>
              </a:buClr>
              <a:buSzPct val="100000"/>
              <a:buFont typeface="Wingdings" pitchFamily="2" charset="2"/>
              <a:buChar char="Ø"/>
            </a:pPr>
            <a:r>
              <a:rPr lang="en-US" sz="2400" dirty="0" smtClean="0"/>
              <a:t>Societal </a:t>
            </a:r>
            <a:r>
              <a:rPr lang="en-US" sz="2400" dirty="0"/>
              <a:t>expectations of what constitutes responsible </a:t>
            </a:r>
            <a:r>
              <a:rPr lang="en-US" sz="2400" dirty="0" err="1"/>
              <a:t>behaviour</a:t>
            </a:r>
            <a:r>
              <a:rPr lang="en-US" sz="2400" dirty="0"/>
              <a:t>, based on authoritative international instruments</a:t>
            </a:r>
          </a:p>
        </p:txBody>
      </p:sp>
      <p:sp>
        <p:nvSpPr>
          <p:cNvPr id="2" name="Title 1"/>
          <p:cNvSpPr>
            <a:spLocks noGrp="1"/>
          </p:cNvSpPr>
          <p:nvPr>
            <p:ph type="title"/>
          </p:nvPr>
        </p:nvSpPr>
        <p:spPr>
          <a:xfrm>
            <a:off x="457200" y="609600"/>
            <a:ext cx="8229600" cy="685800"/>
          </a:xfrm>
        </p:spPr>
        <p:txBody>
          <a:bodyPr>
            <a:noAutofit/>
          </a:bodyPr>
          <a:lstStyle/>
          <a:p>
            <a:r>
              <a:rPr lang="en-US" sz="3200" dirty="0">
                <a:solidFill>
                  <a:srgbClr val="0070C0"/>
                </a:solidFill>
              </a:rPr>
              <a:t>What does ISO 26000 offer to its users?  </a:t>
            </a:r>
          </a:p>
        </p:txBody>
      </p:sp>
      <p:sp>
        <p:nvSpPr>
          <p:cNvPr id="5" name="Slide Number Placeholder 4"/>
          <p:cNvSpPr>
            <a:spLocks noGrp="1"/>
          </p:cNvSpPr>
          <p:nvPr>
            <p:ph type="sldNum" sz="quarter" idx="12"/>
          </p:nvPr>
        </p:nvSpPr>
        <p:spPr/>
        <p:txBody>
          <a:bodyPr/>
          <a:lstStyle/>
          <a:p>
            <a:fld id="{1AFB143B-4EFD-4953-A3AE-DCD0410FF083}" type="slidenum">
              <a:rPr lang="sv-SE" smtClean="0"/>
              <a:pPr/>
              <a:t>9</a:t>
            </a:fld>
            <a:endParaRPr lang="sv-SE"/>
          </a:p>
        </p:txBody>
      </p:sp>
    </p:spTree>
    <p:extLst>
      <p:ext uri="{BB962C8B-B14F-4D97-AF65-F5344CB8AC3E}">
        <p14:creationId xmlns="" xmlns:p14="http://schemas.microsoft.com/office/powerpoint/2010/main" val="13300205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4093</TotalTime>
  <Words>5075</Words>
  <Application>Microsoft Office PowerPoint</Application>
  <PresentationFormat>On-screen Show (4:3)</PresentationFormat>
  <Paragraphs>715</Paragraphs>
  <Slides>63</Slides>
  <Notes>11</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Concourse</vt:lpstr>
      <vt:lpstr>ISO 26000 Basic training material</vt:lpstr>
      <vt:lpstr>How to use this presentation</vt:lpstr>
      <vt:lpstr>Contents</vt:lpstr>
      <vt:lpstr>Part One</vt:lpstr>
      <vt:lpstr>Part One 1. Introduction</vt:lpstr>
      <vt:lpstr>2. About ISO 26000</vt:lpstr>
      <vt:lpstr>What makes ISO 26000 important  and credible? </vt:lpstr>
      <vt:lpstr>Examples of linkages between international initiatives and ISO 26000</vt:lpstr>
      <vt:lpstr>What does ISO 26000 offer to its users?  </vt:lpstr>
      <vt:lpstr>Using ISO 26000 Social Responsibility can help you to:</vt:lpstr>
      <vt:lpstr>Implementing social responsibility can contribute to a “virtuous cycle” -  each action strengthens the organization and the community, encouraging sustainable development</vt:lpstr>
      <vt:lpstr>3. Core content of ISO 26000</vt:lpstr>
      <vt:lpstr>ISO 26000’s definition of  Social Responsibility </vt:lpstr>
      <vt:lpstr>Definition of Social Responsibility, continued</vt:lpstr>
      <vt:lpstr> The 7 Principles  to be practiced by the leadership, and implemented throughout the organization </vt:lpstr>
      <vt:lpstr>Accountability and Transparency</vt:lpstr>
      <vt:lpstr>Accountability and Transparency, con’t</vt:lpstr>
      <vt:lpstr>Ethical Behaviour</vt:lpstr>
      <vt:lpstr>Respect for stakeholder interests</vt:lpstr>
      <vt:lpstr>Respect for the rule of law</vt:lpstr>
      <vt:lpstr>Respect for international norms of behaviour</vt:lpstr>
      <vt:lpstr>Respect for human rights</vt:lpstr>
      <vt:lpstr>In summary, the 7 Principles:</vt:lpstr>
      <vt:lpstr>The 7 core subjects</vt:lpstr>
      <vt:lpstr>              The 7 Core Subjects</vt:lpstr>
      <vt:lpstr>Organizational governance</vt:lpstr>
      <vt:lpstr>Human rights</vt:lpstr>
      <vt:lpstr>Labour practices</vt:lpstr>
      <vt:lpstr>The Environment </vt:lpstr>
      <vt:lpstr>Fair operating practices</vt:lpstr>
      <vt:lpstr>Consumer issues</vt:lpstr>
      <vt:lpstr>Community involvement and development   (CID)</vt:lpstr>
      <vt:lpstr>CID is different from philanthropy</vt:lpstr>
      <vt:lpstr>Slide 34</vt:lpstr>
      <vt:lpstr>Part Two</vt:lpstr>
      <vt:lpstr>Part Two 1.  Stakeholder engagement</vt:lpstr>
      <vt:lpstr>Who are your stakeholders?</vt:lpstr>
      <vt:lpstr>Stakeholder identification:  examples</vt:lpstr>
      <vt:lpstr> Stakeholder identification:  useful questions </vt:lpstr>
      <vt:lpstr>Stakeholder engagement and communication</vt:lpstr>
      <vt:lpstr>Stakeholder engagement should:</vt:lpstr>
      <vt:lpstr>2. Implementation of ISO 26000</vt:lpstr>
      <vt:lpstr>Integrating SR throughout your organization   [ISO 26000 clause 7]</vt:lpstr>
      <vt:lpstr>Slide 44</vt:lpstr>
      <vt:lpstr>   Management  processes:  setting priorities</vt:lpstr>
      <vt:lpstr> Working with the 7 Core Subjects and their issues   </vt:lpstr>
      <vt:lpstr>Complete list of issues for all of the  7 Core Subjects   Each issue has a  definition and description, followed by  a list of related actions and expectations</vt:lpstr>
      <vt:lpstr>Complete list of Issues for all of the  7 Core Subjects, continued</vt:lpstr>
      <vt:lpstr>Due diligence</vt:lpstr>
      <vt:lpstr>Assess your responsibilities in your sphere of influence</vt:lpstr>
      <vt:lpstr>Gap analysis and setting priorities for action</vt:lpstr>
      <vt:lpstr>3.Communicating using ISO 26000</vt:lpstr>
      <vt:lpstr>Communicating your  claims of using ISO 26000</vt:lpstr>
      <vt:lpstr>4. Resources and additional information</vt:lpstr>
      <vt:lpstr>   Authoritative International Instruments</vt:lpstr>
      <vt:lpstr> Initiatives from ISO, related to SR   </vt:lpstr>
      <vt:lpstr>Initiatives from other organizations (partial list)</vt:lpstr>
      <vt:lpstr>How to obtain ISO 26000</vt:lpstr>
      <vt:lpstr>ISO 26000 news and activities     </vt:lpstr>
      <vt:lpstr>                ISO 26000 Stakeholders                  Global Network   (SGN)</vt:lpstr>
      <vt:lpstr>More about ISO, www.iso.org</vt:lpstr>
      <vt:lpstr>The multi-stakeholder process for developing ISO 26000</vt:lpstr>
      <vt:lpstr>Thank you for your interest in ISO 26000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Staffan Söderberg</dc:creator>
  <cp:lastModifiedBy>Owner</cp:lastModifiedBy>
  <cp:revision>325</cp:revision>
  <dcterms:created xsi:type="dcterms:W3CDTF">2016-02-18T13:56:09Z</dcterms:created>
  <dcterms:modified xsi:type="dcterms:W3CDTF">2021-12-24T14:12:11Z</dcterms:modified>
</cp:coreProperties>
</file>