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0" r:id="rId3"/>
    <p:sldId id="264" r:id="rId4"/>
    <p:sldId id="265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D5101-81E8-43C3-9C68-321BACA02CBD}" type="datetimeFigureOut">
              <a:rPr lang="en-US" smtClean="0"/>
              <a:pPr/>
              <a:t>11/24/2023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8A5C2-1999-41F7-9A13-2DF668854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ACA66-9784-43C5-A672-E6AEBC26A715}" type="datetime1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6712-58DC-44E2-9922-EB44BD851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6809-9F4C-4651-A872-23101BAFB0BA}" type="datetime1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6712-58DC-44E2-9922-EB44BD851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EFB9F-59FC-4F31-ADA5-5B083B11EC40}" type="datetime1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6712-58DC-44E2-9922-EB44BD851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9F3D-CA7B-4DBD-B035-7220BF814A5F}" type="datetime1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6712-58DC-44E2-9922-EB44BD851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BBC70-FD86-40DF-9EAA-F1E403E749A6}" type="datetime1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6712-58DC-44E2-9922-EB44BD851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22951-D12B-4F1B-B593-ABC24FA6B9DE}" type="datetime1">
              <a:rPr lang="en-US" smtClean="0"/>
              <a:pPr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6712-58DC-44E2-9922-EB44BD851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DDB1-19FD-44B4-82E0-66728CC96332}" type="datetime1">
              <a:rPr lang="en-US" smtClean="0"/>
              <a:pPr/>
              <a:t>11/24/2023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6712-58DC-44E2-9922-EB44BD851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467F-9760-4DA4-8E6E-8543CC258724}" type="datetime1">
              <a:rPr lang="en-US" smtClean="0"/>
              <a:pPr/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6712-58DC-44E2-9922-EB44BD851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D9E1-E3BB-4D89-BEDA-4C634AE625FA}" type="datetime1">
              <a:rPr lang="en-US" smtClean="0"/>
              <a:pPr/>
              <a:t>11/24/2023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6712-58DC-44E2-9922-EB44BD851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0DE0-D45D-4220-BDA5-3EA5425F536D}" type="datetime1">
              <a:rPr lang="en-US" smtClean="0"/>
              <a:pPr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6712-58DC-44E2-9922-EB44BD851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1EA01-ED7D-45C1-B78C-5C79693CA13B}" type="datetime1">
              <a:rPr lang="en-US" smtClean="0"/>
              <a:pPr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6712-58DC-44E2-9922-EB44BD851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04E4E-7F51-4080-8A6E-E6706DF70711}" type="datetime1">
              <a:rPr lang="en-US" smtClean="0"/>
              <a:pPr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86712-58DC-44E2-9922-EB44BD851B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yoshiteru-horie@aarjapan.gr.jp" TargetMode="External"/><Relationship Id="rId2" Type="http://schemas.openxmlformats.org/officeDocument/2006/relationships/hyperlink" Target="https://iso26000sgn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schmidt@ecologia.org" TargetMode="External"/><Relationship Id="rId5" Type="http://schemas.openxmlformats.org/officeDocument/2006/relationships/hyperlink" Target="mailto:onglagrandepuissancededieu@gmail.com" TargetMode="External"/><Relationship Id="rId4" Type="http://schemas.openxmlformats.org/officeDocument/2006/relationships/hyperlink" Target="mailto:bkkhanna2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28600" y="253550"/>
            <a:ext cx="86868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eiryo UI" charset="-128"/>
                <a:cs typeface="MS PGothic" pitchFamily="34" charset="-128"/>
              </a:rPr>
              <a:t>Welcome</a:t>
            </a:r>
            <a:r>
              <a:rPr kumimoji="0" lang="en-US" altLang="ja-JP" sz="36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Meiryo UI" charset="-128"/>
                <a:cs typeface="MS PGothic" pitchFamily="34" charset="-128"/>
              </a:rPr>
              <a:t> to</a:t>
            </a:r>
            <a:endParaRPr kumimoji="0" lang="en-US" altLang="ja-JP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Meiryo UI" charset="-128"/>
              <a:cs typeface="MS PGothic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3600" dirty="0">
              <a:latin typeface="Arial" pitchFamily="34" charset="0"/>
              <a:ea typeface="Meiryo UI" charset="-128"/>
              <a:cs typeface="MS PGothic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eiryo UI" charset="-128"/>
                <a:cs typeface="MS PGothic" pitchFamily="34" charset="-128"/>
              </a:rPr>
              <a:t>Humanitarian Aid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eiryo UI" charset="-128"/>
                <a:cs typeface="MS PGothic" pitchFamily="34" charset="-128"/>
              </a:rPr>
              <a:t>and Disaster Management -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Meiryo UI" charset="-128"/>
                <a:cs typeface="MS PGothic" pitchFamily="34" charset="-128"/>
              </a:rPr>
              <a:t> the Roles of NGOs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32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 smtClean="0">
                <a:latin typeface="Arial" pitchFamily="34" charset="0"/>
                <a:cs typeface="Arial" pitchFamily="34" charset="0"/>
              </a:rPr>
              <a:t>Thursday 12 October, 2023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20:00 Tokyo</a:t>
            </a:r>
            <a:r>
              <a:rPr kumimoji="0" lang="en-US" altLang="ja-JP" sz="28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ja-JP" sz="28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(UTC + 9)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8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Presented</a:t>
            </a:r>
            <a:r>
              <a:rPr kumimoji="0" lang="en-US" altLang="ja-JP" sz="24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by the  ISO 26000 Stakeholders Global Network NGO Stakeholder Group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4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Organized by HORIE </a:t>
            </a:r>
            <a:r>
              <a:rPr kumimoji="0" lang="en-US" altLang="ja-JP" sz="2400" b="0" i="0" u="none" strike="noStrike" cap="none" normalizeH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Yoshiteru</a:t>
            </a:r>
            <a:r>
              <a:rPr kumimoji="0" lang="en-US" altLang="ja-JP" sz="24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, Ambassador of the NGO SG</a:t>
            </a:r>
            <a:endParaRPr kumimoji="0" lang="en-US" altLang="ja-JP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6712-58DC-44E2-9922-EB44BD851BD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6712-58DC-44E2-9922-EB44BD851B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8600"/>
            <a:ext cx="8382000" cy="62484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 smtClean="0"/>
              <a:t>Our presenters today have first-hand experience with different aspects of humanitarian aid and disaster management – from “first response” to crises such as earthquakes and famines, to prevention of future disasters through outreach and planning.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dirty="0" smtClean="0"/>
              <a:t>This event is hosted by the ISO 26000 Stakeholders Global Network, which works to promote global social responsibility through information about ISO 26000, the global guidance standard for all </a:t>
            </a:r>
            <a:r>
              <a:rPr lang="en-US" sz="4800" dirty="0" err="1" smtClean="0"/>
              <a:t>organisations</a:t>
            </a:r>
            <a:r>
              <a:rPr lang="en-US" sz="4800" dirty="0" smtClean="0"/>
              <a:t> on this topic.</a:t>
            </a:r>
            <a:endParaRPr lang="en-US" sz="4800" dirty="0" smtClean="0"/>
          </a:p>
          <a:p>
            <a:pPr>
              <a:lnSpc>
                <a:spcPct val="120000"/>
              </a:lnSpc>
              <a:buNone/>
            </a:pPr>
            <a:endParaRPr lang="en-US" sz="4800" dirty="0" smtClean="0">
              <a:solidFill>
                <a:srgbClr val="FFFF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According to ISO 26000, protection </a:t>
            </a:r>
            <a:r>
              <a:rPr lang="en-US" sz="4800" dirty="0" smtClean="0">
                <a:solidFill>
                  <a:srgbClr val="FFFF00"/>
                </a:solidFill>
              </a:rPr>
              <a:t>of vulnerable groups </a:t>
            </a:r>
            <a:r>
              <a:rPr lang="en-US" sz="4800" dirty="0" smtClean="0">
                <a:solidFill>
                  <a:srgbClr val="FFFF00"/>
                </a:solidFill>
              </a:rPr>
              <a:t>in risk </a:t>
            </a:r>
            <a:r>
              <a:rPr lang="en-US" sz="4800" dirty="0" smtClean="0">
                <a:solidFill>
                  <a:srgbClr val="FFFF00"/>
                </a:solidFill>
              </a:rPr>
              <a:t>situations </a:t>
            </a:r>
            <a:r>
              <a:rPr lang="en-US" sz="4800" dirty="0" smtClean="0">
                <a:solidFill>
                  <a:srgbClr val="FFFF00"/>
                </a:solidFill>
              </a:rPr>
              <a:t>is </a:t>
            </a:r>
            <a:r>
              <a:rPr lang="en-US" sz="4800" dirty="0" smtClean="0">
                <a:solidFill>
                  <a:srgbClr val="FFFF00"/>
                </a:solidFill>
              </a:rPr>
              <a:t>a responsibility of all </a:t>
            </a:r>
            <a:r>
              <a:rPr lang="en-US" sz="4800" dirty="0" err="1" smtClean="0">
                <a:solidFill>
                  <a:srgbClr val="FFFF00"/>
                </a:solidFill>
              </a:rPr>
              <a:t>organisations</a:t>
            </a:r>
            <a:r>
              <a:rPr lang="en-US" sz="4800" dirty="0" smtClean="0">
                <a:solidFill>
                  <a:srgbClr val="FFFF00"/>
                </a:solidFill>
              </a:rPr>
              <a:t>, including </a:t>
            </a:r>
            <a:r>
              <a:rPr lang="en-US" sz="4800" dirty="0" smtClean="0">
                <a:solidFill>
                  <a:srgbClr val="FFFF00"/>
                </a:solidFill>
              </a:rPr>
              <a:t>governments, </a:t>
            </a:r>
            <a:r>
              <a:rPr lang="en-US" sz="4800" dirty="0" smtClean="0">
                <a:solidFill>
                  <a:srgbClr val="FFFF00"/>
                </a:solidFill>
              </a:rPr>
              <a:t>businesses, and </a:t>
            </a:r>
            <a:r>
              <a:rPr lang="en-US" sz="4800" dirty="0" smtClean="0">
                <a:solidFill>
                  <a:srgbClr val="FFFF00"/>
                </a:solidFill>
              </a:rPr>
              <a:t>NGOs.</a:t>
            </a:r>
            <a:endParaRPr lang="en-US" sz="4800" dirty="0" smtClean="0"/>
          </a:p>
          <a:p>
            <a:pPr>
              <a:buNone/>
            </a:pPr>
            <a:endParaRPr lang="en-US" sz="4600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6712-58DC-44E2-9922-EB44BD851BD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8200" y="228600"/>
            <a:ext cx="7391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Human rights risk situations include poverty, drought, extreme health challenges or natural disasters  </a:t>
            </a:r>
            <a:r>
              <a:rPr lang="en-US" sz="2800" dirty="0" smtClean="0"/>
              <a:t>(ISO 26000, 6.3.4.1)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What does ISO 26000 say about actions in these situations?</a:t>
            </a:r>
            <a:endParaRPr lang="en-US" sz="2800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/>
              <a:t>Due </a:t>
            </a:r>
            <a:r>
              <a:rPr lang="en-US" sz="2800" dirty="0" smtClean="0"/>
              <a:t>diligence is a  </a:t>
            </a:r>
            <a:r>
              <a:rPr lang="en-US" sz="2800" dirty="0" smtClean="0">
                <a:solidFill>
                  <a:srgbClr val="FFFF00"/>
                </a:solidFill>
              </a:rPr>
              <a:t>“…process </a:t>
            </a:r>
            <a:r>
              <a:rPr lang="en-US" sz="2800" dirty="0" smtClean="0">
                <a:solidFill>
                  <a:srgbClr val="FFFF00"/>
                </a:solidFill>
              </a:rPr>
              <a:t>to identify the actual and potential negative social, environmental and economic impacts of an organization’s decisions and activities over the entire life cycle of a project….with the aim of avoiding or mitigating negative impacts.”   </a:t>
            </a:r>
            <a:r>
              <a:rPr lang="en-US" sz="2800" dirty="0" smtClean="0"/>
              <a:t>(2.4</a:t>
            </a:r>
            <a:r>
              <a:rPr lang="en-US" sz="2800" dirty="0" smtClean="0"/>
              <a:t>)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6712-58DC-44E2-9922-EB44BD851B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381000"/>
            <a:ext cx="7924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“…</a:t>
            </a:r>
            <a:r>
              <a:rPr lang="en-US" sz="3200" dirty="0" smtClean="0">
                <a:solidFill>
                  <a:srgbClr val="FFFF00"/>
                </a:solidFill>
              </a:rPr>
              <a:t>in particular, it is important not to compound or create other abuses</a:t>
            </a:r>
            <a:r>
              <a:rPr lang="en-US" sz="3200" dirty="0" smtClean="0"/>
              <a:t>.....(6.3.4.2</a:t>
            </a:r>
            <a:r>
              <a:rPr lang="en-US" sz="3200" dirty="0" smtClean="0"/>
              <a:t>)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An organization should consider itself </a:t>
            </a:r>
            <a:r>
              <a:rPr lang="en-US" sz="3200" dirty="0" smtClean="0">
                <a:solidFill>
                  <a:srgbClr val="FFFF00"/>
                </a:solidFill>
              </a:rPr>
              <a:t>as part of, and not separate from, the community</a:t>
            </a:r>
            <a:r>
              <a:rPr lang="en-US" sz="3200" dirty="0" smtClean="0">
                <a:solidFill>
                  <a:srgbClr val="FFFF00"/>
                </a:solidFill>
              </a:rPr>
              <a:t>.....</a:t>
            </a:r>
          </a:p>
          <a:p>
            <a:r>
              <a:rPr lang="en-US" sz="3200" dirty="0" smtClean="0"/>
              <a:t>recognize </a:t>
            </a:r>
            <a:r>
              <a:rPr lang="en-US" sz="3200" dirty="0" smtClean="0"/>
              <a:t>and have due regard for</a:t>
            </a:r>
            <a:r>
              <a:rPr lang="en-US" sz="3200" dirty="0" smtClean="0">
                <a:solidFill>
                  <a:srgbClr val="FFFF00"/>
                </a:solidFill>
              </a:rPr>
              <a:t> the rights of community members to make decisions in relation to their community</a:t>
            </a:r>
            <a:r>
              <a:rPr lang="en-US" sz="3200" dirty="0" smtClean="0">
                <a:solidFill>
                  <a:srgbClr val="FFFF00"/>
                </a:solidFill>
              </a:rPr>
              <a:t>…”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i="1" dirty="0" smtClean="0"/>
              <a:t>                                (</a:t>
            </a:r>
            <a:r>
              <a:rPr lang="en-US" sz="3200" i="1" dirty="0" smtClean="0"/>
              <a:t>ISO 26000, Clause  6.8.2.1)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6712-58DC-44E2-9922-EB44BD851BD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533400"/>
            <a:ext cx="8229600" cy="6096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With these points in mind –the presentations follow</a:t>
            </a:r>
          </a:p>
          <a:p>
            <a:pPr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Rescue </a:t>
            </a:r>
            <a:r>
              <a:rPr lang="en-US" b="1" dirty="0" smtClean="0"/>
              <a:t>Missions in Times of Crisis </a:t>
            </a:r>
            <a:r>
              <a:rPr lang="en-US" dirty="0" smtClean="0"/>
              <a:t>–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smtClean="0"/>
              <a:t>HORIE </a:t>
            </a:r>
            <a:r>
              <a:rPr lang="en-US" dirty="0" err="1" smtClean="0"/>
              <a:t>Yoshiteru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sz="2800" dirty="0" smtClean="0"/>
              <a:t>President</a:t>
            </a:r>
            <a:r>
              <a:rPr lang="en-US" sz="2800" dirty="0" smtClean="0"/>
              <a:t>, </a:t>
            </a:r>
            <a:r>
              <a:rPr lang="en-US" sz="2800" dirty="0" smtClean="0"/>
              <a:t>AAR-Japan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Stampede in School Perspective </a:t>
            </a:r>
            <a:r>
              <a:rPr lang="en-US" dirty="0" smtClean="0"/>
              <a:t>–</a:t>
            </a:r>
            <a:r>
              <a:rPr lang="en-US" dirty="0" smtClean="0"/>
              <a:t>		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Brig </a:t>
            </a:r>
            <a:r>
              <a:rPr lang="en-US" dirty="0" smtClean="0"/>
              <a:t>(Dr) </a:t>
            </a:r>
            <a:r>
              <a:rPr lang="en-US" dirty="0" err="1" smtClean="0"/>
              <a:t>B.K.Khanna</a:t>
            </a:r>
            <a:r>
              <a:rPr lang="en-US" dirty="0" smtClean="0"/>
              <a:t> (India)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	</a:t>
            </a:r>
            <a:r>
              <a:rPr lang="en-US" sz="2800" dirty="0" smtClean="0"/>
              <a:t>Member</a:t>
            </a:r>
            <a:r>
              <a:rPr lang="en-US" sz="2800" dirty="0" smtClean="0"/>
              <a:t>, UN DRR (Disaster Risk Reduction)  ARISE* </a:t>
            </a:r>
            <a:r>
              <a:rPr lang="en-US" sz="2800" dirty="0" smtClean="0"/>
              <a:t>	Global </a:t>
            </a:r>
            <a:r>
              <a:rPr lang="en-US" sz="2800" dirty="0" smtClean="0"/>
              <a:t>Board   </a:t>
            </a:r>
            <a:r>
              <a:rPr lang="en-US" sz="2800" dirty="0" smtClean="0"/>
              <a:t>*</a:t>
            </a:r>
            <a:r>
              <a:rPr lang="en-US" sz="2800" i="1" dirty="0" smtClean="0"/>
              <a:t>Private Sector Alliance for Disaster </a:t>
            </a:r>
            <a:endParaRPr lang="en-US" sz="2800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i="1" dirty="0" smtClean="0"/>
              <a:t> </a:t>
            </a:r>
            <a:r>
              <a:rPr lang="en-US" sz="2800" i="1" dirty="0" smtClean="0"/>
              <a:t>          </a:t>
            </a:r>
            <a:r>
              <a:rPr lang="en-US" sz="2800" i="1" dirty="0" smtClean="0"/>
              <a:t> Resilient Societies</a:t>
            </a:r>
            <a:endParaRPr lang="en-US" sz="2800" i="1" dirty="0" smtClean="0"/>
          </a:p>
          <a:p>
            <a:pPr marL="0" indent="0">
              <a:spcBef>
                <a:spcPts val="0"/>
              </a:spcBef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Rebuilding for Prevention of Future Disasters </a:t>
            </a:r>
            <a:r>
              <a:rPr lang="en-US" b="1" dirty="0" smtClean="0"/>
              <a:t> </a:t>
            </a:r>
            <a:r>
              <a:rPr lang="en-US" dirty="0" smtClean="0"/>
              <a:t>-	Joseph </a:t>
            </a:r>
            <a:r>
              <a:rPr lang="en-US" dirty="0" err="1" smtClean="0"/>
              <a:t>Denougbeto</a:t>
            </a:r>
            <a:r>
              <a:rPr lang="en-US" dirty="0" smtClean="0"/>
              <a:t>  (Benin)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            President. La </a:t>
            </a:r>
            <a:r>
              <a:rPr lang="en-US" sz="2800" dirty="0" smtClean="0"/>
              <a:t>Grande Puissance de </a:t>
            </a:r>
            <a:r>
              <a:rPr lang="en-US" sz="2800" dirty="0" err="1" smtClean="0"/>
              <a:t>Dieu</a:t>
            </a: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6712-58DC-44E2-9922-EB44BD851B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457200"/>
            <a:ext cx="8077200" cy="6096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5100" dirty="0" smtClean="0"/>
              <a:t>Presentations are posted separately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Contact any of these people or </a:t>
            </a:r>
            <a:r>
              <a:rPr lang="en-US" dirty="0" err="1" smtClean="0"/>
              <a:t>organisations</a:t>
            </a:r>
            <a:r>
              <a:rPr lang="en-US" dirty="0" smtClean="0"/>
              <a:t> for further information: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ISO </a:t>
            </a:r>
            <a:r>
              <a:rPr lang="en-US" dirty="0" smtClean="0"/>
              <a:t>26000 Stakeholders Global Network:  </a:t>
            </a:r>
            <a:r>
              <a:rPr lang="en-US" dirty="0" smtClean="0">
                <a:hlinkClick r:id="rId2"/>
              </a:rPr>
              <a:t>https://iso26000sgn.org/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HORIE </a:t>
            </a:r>
            <a:r>
              <a:rPr lang="en-US" dirty="0" err="1" smtClean="0"/>
              <a:t>Yoshiteru</a:t>
            </a:r>
            <a:r>
              <a:rPr lang="en-US" dirty="0" smtClean="0"/>
              <a:t> (Japan) - </a:t>
            </a:r>
            <a:r>
              <a:rPr lang="en-US" dirty="0" smtClean="0"/>
              <a:t> </a:t>
            </a:r>
            <a:r>
              <a:rPr lang="en-US" dirty="0" smtClean="0"/>
              <a:t>President AAR-Japan: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 yoshiteru-horie@aarjapan.gr.jp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Brig. B.K. </a:t>
            </a:r>
            <a:r>
              <a:rPr lang="en-US" dirty="0" smtClean="0"/>
              <a:t>KHANNA</a:t>
            </a:r>
            <a:r>
              <a:rPr lang="en-US" dirty="0" smtClean="0"/>
              <a:t> </a:t>
            </a:r>
            <a:r>
              <a:rPr lang="en-US" dirty="0" smtClean="0"/>
              <a:t> (India)  - Global </a:t>
            </a:r>
            <a:r>
              <a:rPr lang="en-US" dirty="0" smtClean="0"/>
              <a:t>Board UNDRR ARISE: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bkkhanna2@gmail.com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Joseph </a:t>
            </a:r>
            <a:r>
              <a:rPr lang="en-US" dirty="0" smtClean="0"/>
              <a:t>DENOUGBETO (Benin) -  </a:t>
            </a:r>
            <a:r>
              <a:rPr lang="en-US" dirty="0" smtClean="0"/>
              <a:t>President, La Grande Puissance de </a:t>
            </a:r>
            <a:r>
              <a:rPr lang="en-US" dirty="0" err="1" smtClean="0"/>
              <a:t>Dieu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onglagrandepuissancededieu@gmail.com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Carolyn SCHMIDT, Program Director, </a:t>
            </a:r>
            <a:r>
              <a:rPr lang="en-US" dirty="0" smtClean="0"/>
              <a:t>ECOLOGIA (USA) - </a:t>
            </a:r>
            <a:r>
              <a:rPr lang="en-US" dirty="0" smtClean="0">
                <a:hlinkClick r:id="rId6"/>
              </a:rPr>
              <a:t>cschmidt@ecologia.org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388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48</cp:revision>
  <dcterms:created xsi:type="dcterms:W3CDTF">2023-10-06T13:58:54Z</dcterms:created>
  <dcterms:modified xsi:type="dcterms:W3CDTF">2023-11-24T15:09:59Z</dcterms:modified>
</cp:coreProperties>
</file>